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6858000" cx="12192000"/>
  <p:notesSz cx="6858000" cy="9144000"/>
  <p:embeddedFontLs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7.xml"/><Relationship Id="rId75" Type="http://schemas.openxmlformats.org/officeDocument/2006/relationships/font" Target="fonts/RobotoMono-boldItalic.fntdata"/><Relationship Id="rId30" Type="http://schemas.openxmlformats.org/officeDocument/2006/relationships/slide" Target="slides/slide26.xml"/><Relationship Id="rId74" Type="http://schemas.openxmlformats.org/officeDocument/2006/relationships/font" Target="fonts/RobotoMono-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ad703022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7ad70302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ad703022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7ad703022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ad703022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7ad703022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ad7030220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7ad703022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af595ab7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37af595ab7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af595ab7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7af595ab7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37bad7db48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 name="Google Shape;37;g37bad7db48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g37bad7db48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7af595ab74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7af595ab7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af595ab7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7af595ab7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af595ab74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7af595ab74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ad703022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ad703022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37ad703022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ad7030220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ad7030220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37ad7030220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ad7030220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ad7030220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7ad7030220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ad7030220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7ad7030220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7ad7030220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ad7030220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ad7030220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37ad7030220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7ad7030220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7ad7030220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7ad7030220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7ad7030220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7ad7030220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7ad7030220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7ad7030220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ad7030220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7ad7030220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ad7030220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7ad7030220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37ad7030220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7bad7db48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7bad7db48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37bad7db48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7bad7db480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7bad7db480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37bad7db480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bad7db48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bad7db480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7bad7db480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bad7db480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bad7db480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7bad7db480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7bad7db480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7bad7db480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37bad7db480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bad7db480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bad7db480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37bad7db480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7bad7db480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7bad7db480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37bad7db480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bad7db480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bad7db480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37bad7db480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7bad7db480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7bad7db480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7bad7db480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bad7db480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7bad7db480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37bad7db480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bad7db480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7bad7db480_1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7bad7db480_1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7bad7db480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7bad7db480_1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37bad7db480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7bad7db480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7bad7db480_1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37bad7db480_1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7bad7db480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bad7db480_1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37bad7db480_1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7bad7db480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7bad7db480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37bad7db480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7bad7db480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7bad7db480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37bad7db480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7bad7db480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7bad7db480_1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37bad7db480_1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7bad7db480_1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7bad7db480_1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37bad7db480_1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7bad7db480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7bad7db480_1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37bad7db480_1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7bad7db480_1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7bad7db480_1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37bad7db480_1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7bad7db480_1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7bad7db480_1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37bad7db480_1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7bad7db480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7bad7db480_1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37bad7db480_1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7bad7db480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7bad7db480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37bad7db480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7ad7030220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37ad7030220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7ad7030220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37ad703022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7ad703022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37ad703022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7ad7030220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37ad7030220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7ad7030220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37ad703022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7ad7030220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37ad7030220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7ad7030220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37ad7030220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7ad7030220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37ad7030220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7af595ab74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37af595ab74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7be27e364b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7be27e364b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37be27e364b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94.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42715" l="0" r="1564" t="0"/>
          <a:stretch/>
        </p:blipFill>
        <p:spPr>
          <a:xfrm>
            <a:off x="0" y="1485900"/>
            <a:ext cx="12192000" cy="5372100"/>
          </a:xfrm>
          <a:prstGeom prst="rect">
            <a:avLst/>
          </a:prstGeom>
          <a:noFill/>
          <a:ln>
            <a:noFill/>
          </a:ln>
        </p:spPr>
      </p:pic>
      <p:pic>
        <p:nvPicPr>
          <p:cNvPr id="14" name="Google Shape;14;p2"/>
          <p:cNvPicPr preferRelativeResize="0"/>
          <p:nvPr/>
        </p:nvPicPr>
        <p:blipFill rotWithShape="1">
          <a:blip r:embed="rId3">
            <a:alphaModFix/>
          </a:blip>
          <a:srcRect b="0" l="0" r="0" t="0"/>
          <a:stretch/>
        </p:blipFill>
        <p:spPr>
          <a:xfrm>
            <a:off x="152400" y="66675"/>
            <a:ext cx="4552632" cy="1348649"/>
          </a:xfrm>
          <a:prstGeom prst="rect">
            <a:avLst/>
          </a:prstGeom>
          <a:noFill/>
          <a:ln>
            <a:noFill/>
          </a:ln>
        </p:spPr>
      </p:pic>
      <p:sp>
        <p:nvSpPr>
          <p:cNvPr id="15" name="Google Shape;15;p2"/>
          <p:cNvSpPr txBox="1"/>
          <p:nvPr>
            <p:ph type="title"/>
          </p:nvPr>
        </p:nvSpPr>
        <p:spPr>
          <a:xfrm>
            <a:off x="838200" y="244105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393353" y="5415995"/>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2" type="body"/>
          </p:nvPr>
        </p:nvSpPr>
        <p:spPr>
          <a:xfrm>
            <a:off x="393353" y="5888254"/>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3" type="body"/>
          </p:nvPr>
        </p:nvSpPr>
        <p:spPr>
          <a:xfrm>
            <a:off x="8305798" y="5415995"/>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4" type="body"/>
          </p:nvPr>
        </p:nvSpPr>
        <p:spPr>
          <a:xfrm>
            <a:off x="8305798" y="5888254"/>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nvSpPr>
        <p:spPr>
          <a:xfrm>
            <a:off x="4251979" y="6285667"/>
            <a:ext cx="368804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Calibri"/>
                <a:ea typeface="Calibri"/>
                <a:cs typeface="Calibri"/>
                <a:sym typeface="Calibri"/>
              </a:rPr>
              <a:t>Scuola di Ingegneria Industriale e dell’Informazione</a:t>
            </a:r>
            <a:endParaRPr/>
          </a:p>
          <a:p>
            <a:pPr indent="0" lvl="0" marL="0" marR="0" rtl="0" algn="ctr">
              <a:spcBef>
                <a:spcPts val="0"/>
              </a:spcBef>
              <a:spcAft>
                <a:spcPts val="0"/>
              </a:spcAft>
              <a:buNone/>
            </a:pPr>
            <a:r>
              <a:rPr b="0" i="0" lang="en-US" sz="1600" u="none" cap="none" strike="noStrike">
                <a:solidFill>
                  <a:schemeClr val="lt1"/>
                </a:solidFill>
                <a:latin typeface="Calibri"/>
                <a:ea typeface="Calibri"/>
                <a:cs typeface="Calibri"/>
                <a:sym typeface="Calibri"/>
              </a:rPr>
              <a:t>Laurea Triennale – Ingegneria Energetica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b="2732" l="0" r="890" t="0"/>
          <a:stretch/>
        </p:blipFill>
        <p:spPr>
          <a:xfrm>
            <a:off x="-1" y="6226218"/>
            <a:ext cx="12191999" cy="631782"/>
          </a:xfrm>
          <a:prstGeom prst="rect">
            <a:avLst/>
          </a:prstGeom>
          <a:noFill/>
          <a:ln>
            <a:noFill/>
          </a:ln>
        </p:spPr>
      </p:pic>
      <p:pic>
        <p:nvPicPr>
          <p:cNvPr id="23" name="Google Shape;23;p3"/>
          <p:cNvPicPr preferRelativeResize="0"/>
          <p:nvPr/>
        </p:nvPicPr>
        <p:blipFill rotWithShape="1">
          <a:blip r:embed="rId3">
            <a:alphaModFix/>
          </a:blip>
          <a:srcRect b="0" l="0" r="782" t="61196"/>
          <a:stretch/>
        </p:blipFill>
        <p:spPr>
          <a:xfrm>
            <a:off x="0" y="0"/>
            <a:ext cx="12191999" cy="1023806"/>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59532" y="6267469"/>
            <a:ext cx="3083718" cy="551728"/>
          </a:xfrm>
          <a:prstGeom prst="rect">
            <a:avLst/>
          </a:prstGeom>
          <a:noFill/>
          <a:ln>
            <a:noFill/>
          </a:ln>
        </p:spPr>
      </p:pic>
      <p:sp>
        <p:nvSpPr>
          <p:cNvPr id="25" name="Google Shape;25;p3"/>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600" u="none" cap="none" strike="noStrike">
                <a:solidFill>
                  <a:schemeClr val="lt1"/>
                </a:solidFill>
                <a:latin typeface="Calibri"/>
                <a:ea typeface="Calibri"/>
                <a:cs typeface="Calibri"/>
                <a:sym typeface="Calibri"/>
              </a:defRPr>
            </a:lvl1pPr>
            <a:lvl2pPr indent="0" lvl="1" marL="0" algn="r">
              <a:spcBef>
                <a:spcPts val="0"/>
              </a:spcBef>
              <a:buNone/>
              <a:defRPr b="1" i="0" sz="1600" u="none" cap="none" strike="noStrike">
                <a:solidFill>
                  <a:schemeClr val="lt1"/>
                </a:solidFill>
                <a:latin typeface="Calibri"/>
                <a:ea typeface="Calibri"/>
                <a:cs typeface="Calibri"/>
                <a:sym typeface="Calibri"/>
              </a:defRPr>
            </a:lvl2pPr>
            <a:lvl3pPr indent="0" lvl="2" marL="0" algn="r">
              <a:spcBef>
                <a:spcPts val="0"/>
              </a:spcBef>
              <a:buNone/>
              <a:defRPr b="1" i="0" sz="1600" u="none" cap="none" strike="noStrike">
                <a:solidFill>
                  <a:schemeClr val="lt1"/>
                </a:solidFill>
                <a:latin typeface="Calibri"/>
                <a:ea typeface="Calibri"/>
                <a:cs typeface="Calibri"/>
                <a:sym typeface="Calibri"/>
              </a:defRPr>
            </a:lvl3pPr>
            <a:lvl4pPr indent="0" lvl="3" marL="0" algn="r">
              <a:spcBef>
                <a:spcPts val="0"/>
              </a:spcBef>
              <a:buNone/>
              <a:defRPr b="1" i="0" sz="1600" u="none" cap="none" strike="noStrike">
                <a:solidFill>
                  <a:schemeClr val="lt1"/>
                </a:solidFill>
                <a:latin typeface="Calibri"/>
                <a:ea typeface="Calibri"/>
                <a:cs typeface="Calibri"/>
                <a:sym typeface="Calibri"/>
              </a:defRPr>
            </a:lvl4pPr>
            <a:lvl5pPr indent="0" lvl="4" marL="0" algn="r">
              <a:spcBef>
                <a:spcPts val="0"/>
              </a:spcBef>
              <a:buNone/>
              <a:defRPr b="1" i="0" sz="1600" u="none" cap="none" strike="noStrike">
                <a:solidFill>
                  <a:schemeClr val="lt1"/>
                </a:solidFill>
                <a:latin typeface="Calibri"/>
                <a:ea typeface="Calibri"/>
                <a:cs typeface="Calibri"/>
                <a:sym typeface="Calibri"/>
              </a:defRPr>
            </a:lvl5pPr>
            <a:lvl6pPr indent="0" lvl="5" marL="0" algn="r">
              <a:spcBef>
                <a:spcPts val="0"/>
              </a:spcBef>
              <a:buNone/>
              <a:defRPr b="1" i="0" sz="1600" u="none" cap="none" strike="noStrike">
                <a:solidFill>
                  <a:schemeClr val="lt1"/>
                </a:solidFill>
                <a:latin typeface="Calibri"/>
                <a:ea typeface="Calibri"/>
                <a:cs typeface="Calibri"/>
                <a:sym typeface="Calibri"/>
              </a:defRPr>
            </a:lvl6pPr>
            <a:lvl7pPr indent="0" lvl="6" marL="0" algn="r">
              <a:spcBef>
                <a:spcPts val="0"/>
              </a:spcBef>
              <a:buNone/>
              <a:defRPr b="1" i="0" sz="1600" u="none" cap="none" strike="noStrike">
                <a:solidFill>
                  <a:schemeClr val="lt1"/>
                </a:solidFill>
                <a:latin typeface="Calibri"/>
                <a:ea typeface="Calibri"/>
                <a:cs typeface="Calibri"/>
                <a:sym typeface="Calibri"/>
              </a:defRPr>
            </a:lvl7pPr>
            <a:lvl8pPr indent="0" lvl="7" marL="0" algn="r">
              <a:spcBef>
                <a:spcPts val="0"/>
              </a:spcBef>
              <a:buNone/>
              <a:defRPr b="1" i="0" sz="1600" u="none" cap="none" strike="noStrike">
                <a:solidFill>
                  <a:schemeClr val="lt1"/>
                </a:solidFill>
                <a:latin typeface="Calibri"/>
                <a:ea typeface="Calibri"/>
                <a:cs typeface="Calibri"/>
                <a:sym typeface="Calibri"/>
              </a:defRPr>
            </a:lvl8pPr>
            <a:lvl9pPr indent="0" lvl="8" marL="0" algn="r">
              <a:spcBef>
                <a:spcPts val="0"/>
              </a:spcBef>
              <a:buNone/>
              <a:defRPr b="1"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r>
              <a:rPr lang="en-US"/>
              <a:t>/XX</a:t>
            </a:r>
            <a:endParaRPr b="0" sz="1200">
              <a:solidFill>
                <a:srgbClr val="888888"/>
              </a:solidFill>
            </a:endParaRPr>
          </a:p>
        </p:txBody>
      </p:sp>
      <p:sp>
        <p:nvSpPr>
          <p:cNvPr id="26" name="Google Shape;26;p3"/>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Calibri"/>
              <a:buNone/>
              <a:defRPr b="1" i="1"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42.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43.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50.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90.png"/><Relationship Id="rId6" Type="http://schemas.openxmlformats.org/officeDocument/2006/relationships/image" Target="../media/image53.png"/><Relationship Id="rId7"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48.png"/><Relationship Id="rId5"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8.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 Id="rId4" Type="http://schemas.openxmlformats.org/officeDocument/2006/relationships/image" Target="../media/image93.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9.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0.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5.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1.png"/><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8.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4"/>
          <p:cNvSpPr txBox="1"/>
          <p:nvPr>
            <p:ph type="title"/>
          </p:nvPr>
        </p:nvSpPr>
        <p:spPr>
          <a:xfrm>
            <a:off x="838200" y="245028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t>Online Learning Applications Project </a:t>
            </a:r>
            <a:endParaRPr/>
          </a:p>
        </p:txBody>
      </p:sp>
      <p:sp>
        <p:nvSpPr>
          <p:cNvPr id="32" name="Google Shape;32;p4"/>
          <p:cNvSpPr txBox="1"/>
          <p:nvPr>
            <p:ph idx="1" type="body"/>
          </p:nvPr>
        </p:nvSpPr>
        <p:spPr>
          <a:xfrm>
            <a:off x="753350" y="4391500"/>
            <a:ext cx="3649500" cy="2004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600"/>
              <a:buNone/>
            </a:pPr>
            <a:r>
              <a:rPr lang="en-US" sz="2000"/>
              <a:t>Authors:</a:t>
            </a:r>
            <a:endParaRPr sz="2000"/>
          </a:p>
          <a:p>
            <a:pPr indent="0" lvl="0" marL="0" rtl="0" algn="l">
              <a:lnSpc>
                <a:spcPct val="90000"/>
              </a:lnSpc>
              <a:spcBef>
                <a:spcPts val="0"/>
              </a:spcBef>
              <a:spcAft>
                <a:spcPts val="0"/>
              </a:spcAft>
              <a:buClr>
                <a:schemeClr val="lt1"/>
              </a:buClr>
              <a:buSzPts val="1600"/>
              <a:buNone/>
            </a:pPr>
            <a:r>
              <a:rPr lang="en-US" sz="2000"/>
              <a:t>Carminati Gabriele</a:t>
            </a:r>
            <a:endParaRPr sz="2000"/>
          </a:p>
          <a:p>
            <a:pPr indent="0" lvl="0" marL="0" rtl="0" algn="l">
              <a:lnSpc>
                <a:spcPct val="90000"/>
              </a:lnSpc>
              <a:spcBef>
                <a:spcPts val="0"/>
              </a:spcBef>
              <a:spcAft>
                <a:spcPts val="0"/>
              </a:spcAft>
              <a:buClr>
                <a:schemeClr val="lt1"/>
              </a:buClr>
              <a:buSzPts val="1600"/>
              <a:buNone/>
            </a:pPr>
            <a:r>
              <a:rPr lang="en-US" sz="2000"/>
              <a:t>Compagnoni Riccardo Domingo</a:t>
            </a:r>
            <a:endParaRPr sz="2000"/>
          </a:p>
          <a:p>
            <a:pPr indent="0" lvl="0" marL="0" rtl="0" algn="l">
              <a:lnSpc>
                <a:spcPct val="90000"/>
              </a:lnSpc>
              <a:spcBef>
                <a:spcPts val="0"/>
              </a:spcBef>
              <a:spcAft>
                <a:spcPts val="0"/>
              </a:spcAft>
              <a:buClr>
                <a:schemeClr val="lt1"/>
              </a:buClr>
              <a:buSzPts val="1600"/>
              <a:buNone/>
            </a:pPr>
            <a:r>
              <a:rPr lang="en-US" sz="2000"/>
              <a:t>De Introna Federico</a:t>
            </a:r>
            <a:endParaRPr sz="2000"/>
          </a:p>
          <a:p>
            <a:pPr indent="0" lvl="0" marL="0" rtl="0" algn="l">
              <a:lnSpc>
                <a:spcPct val="90000"/>
              </a:lnSpc>
              <a:spcBef>
                <a:spcPts val="0"/>
              </a:spcBef>
              <a:spcAft>
                <a:spcPts val="0"/>
              </a:spcAft>
              <a:buClr>
                <a:schemeClr val="lt1"/>
              </a:buClr>
              <a:buSzPts val="1600"/>
              <a:buNone/>
            </a:pPr>
            <a:r>
              <a:rPr lang="en-US" sz="2000"/>
              <a:t>Di Giore Francesco</a:t>
            </a:r>
            <a:endParaRPr sz="2000"/>
          </a:p>
          <a:p>
            <a:pPr indent="0" lvl="0" marL="0" rtl="0" algn="l">
              <a:lnSpc>
                <a:spcPct val="90000"/>
              </a:lnSpc>
              <a:spcBef>
                <a:spcPts val="0"/>
              </a:spcBef>
              <a:spcAft>
                <a:spcPts val="0"/>
              </a:spcAft>
              <a:buClr>
                <a:schemeClr val="lt1"/>
              </a:buClr>
              <a:buSzPts val="1600"/>
              <a:buNone/>
            </a:pPr>
            <a:r>
              <a:rPr lang="en-US" sz="2000"/>
              <a:t>Fossa’ Chiara</a:t>
            </a:r>
            <a:endParaRPr sz="2000"/>
          </a:p>
          <a:p>
            <a:pPr indent="0" lvl="0" marL="0" rtl="0" algn="l">
              <a:lnSpc>
                <a:spcPct val="90000"/>
              </a:lnSpc>
              <a:spcBef>
                <a:spcPts val="0"/>
              </a:spcBef>
              <a:spcAft>
                <a:spcPts val="0"/>
              </a:spcAft>
              <a:buClr>
                <a:schemeClr val="lt1"/>
              </a:buClr>
              <a:buSzPts val="1600"/>
              <a:buNone/>
            </a:pPr>
            <a:r>
              <a:t/>
            </a:r>
            <a:endParaRPr/>
          </a:p>
        </p:txBody>
      </p:sp>
      <p:sp>
        <p:nvSpPr>
          <p:cNvPr id="33" name="Google Shape;33;p4"/>
          <p:cNvSpPr txBox="1"/>
          <p:nvPr>
            <p:ph idx="3" type="body"/>
          </p:nvPr>
        </p:nvSpPr>
        <p:spPr>
          <a:xfrm>
            <a:off x="8236800" y="5074475"/>
            <a:ext cx="3489600" cy="319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600"/>
              <a:buNone/>
            </a:pPr>
            <a:r>
              <a:rPr lang="en-US" sz="2000"/>
              <a:t>Academic Year 2024/2025</a:t>
            </a:r>
            <a:endParaRPr sz="2000"/>
          </a:p>
        </p:txBody>
      </p:sp>
      <p:sp>
        <p:nvSpPr>
          <p:cNvPr id="34" name="Google Shape;34;p4"/>
          <p:cNvSpPr txBox="1"/>
          <p:nvPr/>
        </p:nvSpPr>
        <p:spPr>
          <a:xfrm>
            <a:off x="3955200" y="3525925"/>
            <a:ext cx="42816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rPr>
              <a:t>Dynamic Pricing</a:t>
            </a:r>
            <a:endParaRPr b="1" sz="2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3"/>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12" name="Google Shape;112;p13"/>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13" name="Google Shape;113;p13"/>
          <p:cNvSpPr txBox="1"/>
          <p:nvPr/>
        </p:nvSpPr>
        <p:spPr>
          <a:xfrm>
            <a:off x="526073" y="4697380"/>
            <a:ext cx="103705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Normal Distribution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Chosen Prices</a:t>
            </a:r>
            <a:r>
              <a:rPr lang="en-US" sz="1800">
                <a:solidFill>
                  <a:schemeClr val="dk1"/>
                </a:solidFill>
                <a:latin typeface="Calibri"/>
                <a:ea typeface="Calibri"/>
                <a:cs typeface="Calibri"/>
                <a:sym typeface="Calibri"/>
              </a:rPr>
              <a:t>: Agent concentrates on 2 prices near 0.5</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Cumulative Payments</a:t>
            </a:r>
            <a:r>
              <a:rPr lang="en-US" sz="1800">
                <a:solidFill>
                  <a:schemeClr val="dk1"/>
                </a:solidFill>
                <a:latin typeface="Calibri"/>
                <a:ea typeface="Calibri"/>
                <a:cs typeface="Calibri"/>
                <a:sym typeface="Calibri"/>
              </a:rPr>
              <a:t>: Grows steadily → exactly stops at budget.</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then flattens once budget is exhausted.</a:t>
            </a:r>
            <a:endParaRPr/>
          </a:p>
        </p:txBody>
      </p:sp>
      <p:pic>
        <p:nvPicPr>
          <p:cNvPr id="114" name="Google Shape;114;p13"/>
          <p:cNvPicPr preferRelativeResize="0"/>
          <p:nvPr/>
        </p:nvPicPr>
        <p:blipFill>
          <a:blip r:embed="rId3">
            <a:alphaModFix/>
          </a:blip>
          <a:stretch>
            <a:fillRect/>
          </a:stretch>
        </p:blipFill>
        <p:spPr>
          <a:xfrm>
            <a:off x="628375" y="1706150"/>
            <a:ext cx="3075851" cy="2401674"/>
          </a:xfrm>
          <a:prstGeom prst="rect">
            <a:avLst/>
          </a:prstGeom>
          <a:noFill/>
          <a:ln>
            <a:noFill/>
          </a:ln>
        </p:spPr>
      </p:pic>
      <p:pic>
        <p:nvPicPr>
          <p:cNvPr id="115" name="Google Shape;115;p13"/>
          <p:cNvPicPr preferRelativeResize="0"/>
          <p:nvPr/>
        </p:nvPicPr>
        <p:blipFill>
          <a:blip r:embed="rId4">
            <a:alphaModFix/>
          </a:blip>
          <a:stretch>
            <a:fillRect/>
          </a:stretch>
        </p:blipFill>
        <p:spPr>
          <a:xfrm>
            <a:off x="4044362" y="1706150"/>
            <a:ext cx="3333950" cy="2579825"/>
          </a:xfrm>
          <a:prstGeom prst="rect">
            <a:avLst/>
          </a:prstGeom>
          <a:noFill/>
          <a:ln>
            <a:noFill/>
          </a:ln>
        </p:spPr>
      </p:pic>
      <p:pic>
        <p:nvPicPr>
          <p:cNvPr id="116" name="Google Shape;116;p13"/>
          <p:cNvPicPr preferRelativeResize="0"/>
          <p:nvPr/>
        </p:nvPicPr>
        <p:blipFill>
          <a:blip r:embed="rId5">
            <a:alphaModFix/>
          </a:blip>
          <a:stretch>
            <a:fillRect/>
          </a:stretch>
        </p:blipFill>
        <p:spPr>
          <a:xfrm>
            <a:off x="7978325" y="1761150"/>
            <a:ext cx="3188251" cy="24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22" name="Google Shape;122;p14"/>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23" name="Google Shape;123;p14"/>
          <p:cNvSpPr txBox="1"/>
          <p:nvPr/>
        </p:nvSpPr>
        <p:spPr>
          <a:xfrm>
            <a:off x="521677" y="4599241"/>
            <a:ext cx="113420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Uniform Distribution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Agent does not always spend the full budget.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Pulls spread over multiple prices → higher variability.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Regret grows with wider uncertainty.</a:t>
            </a:r>
            <a:endParaRPr/>
          </a:p>
        </p:txBody>
      </p:sp>
      <p:pic>
        <p:nvPicPr>
          <p:cNvPr id="124" name="Google Shape;124;p14"/>
          <p:cNvPicPr preferRelativeResize="0"/>
          <p:nvPr/>
        </p:nvPicPr>
        <p:blipFill>
          <a:blip r:embed="rId3">
            <a:alphaModFix/>
          </a:blip>
          <a:stretch>
            <a:fillRect/>
          </a:stretch>
        </p:blipFill>
        <p:spPr>
          <a:xfrm>
            <a:off x="847000" y="1742026"/>
            <a:ext cx="2973800" cy="2322000"/>
          </a:xfrm>
          <a:prstGeom prst="rect">
            <a:avLst/>
          </a:prstGeom>
          <a:noFill/>
          <a:ln>
            <a:noFill/>
          </a:ln>
        </p:spPr>
      </p:pic>
      <p:pic>
        <p:nvPicPr>
          <p:cNvPr id="125" name="Google Shape;125;p14"/>
          <p:cNvPicPr preferRelativeResize="0"/>
          <p:nvPr/>
        </p:nvPicPr>
        <p:blipFill>
          <a:blip r:embed="rId4">
            <a:alphaModFix/>
          </a:blip>
          <a:stretch>
            <a:fillRect/>
          </a:stretch>
        </p:blipFill>
        <p:spPr>
          <a:xfrm>
            <a:off x="4271400" y="1819725"/>
            <a:ext cx="2973800" cy="2301153"/>
          </a:xfrm>
          <a:prstGeom prst="rect">
            <a:avLst/>
          </a:prstGeom>
          <a:noFill/>
          <a:ln>
            <a:noFill/>
          </a:ln>
        </p:spPr>
      </p:pic>
      <p:pic>
        <p:nvPicPr>
          <p:cNvPr id="126" name="Google Shape;126;p14"/>
          <p:cNvPicPr preferRelativeResize="0"/>
          <p:nvPr/>
        </p:nvPicPr>
        <p:blipFill>
          <a:blip r:embed="rId5">
            <a:alphaModFix/>
          </a:blip>
          <a:stretch>
            <a:fillRect/>
          </a:stretch>
        </p:blipFill>
        <p:spPr>
          <a:xfrm>
            <a:off x="8040200" y="1858600"/>
            <a:ext cx="2973800" cy="2336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32" name="Google Shape;132;p15"/>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33" name="Google Shape;133;p15"/>
          <p:cNvSpPr txBox="1"/>
          <p:nvPr/>
        </p:nvSpPr>
        <p:spPr>
          <a:xfrm>
            <a:off x="490903" y="4925980"/>
            <a:ext cx="56988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Beta Distribution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Like normal case, budget is fully used.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Optimal prices are lower</a:t>
            </a:r>
            <a:endParaRPr/>
          </a:p>
        </p:txBody>
      </p:sp>
      <p:pic>
        <p:nvPicPr>
          <p:cNvPr id="134" name="Google Shape;134;p15"/>
          <p:cNvPicPr preferRelativeResize="0"/>
          <p:nvPr/>
        </p:nvPicPr>
        <p:blipFill>
          <a:blip r:embed="rId3">
            <a:alphaModFix/>
          </a:blip>
          <a:stretch>
            <a:fillRect/>
          </a:stretch>
        </p:blipFill>
        <p:spPr>
          <a:xfrm>
            <a:off x="490904" y="1706871"/>
            <a:ext cx="3413800" cy="2665575"/>
          </a:xfrm>
          <a:prstGeom prst="rect">
            <a:avLst/>
          </a:prstGeom>
          <a:noFill/>
          <a:ln>
            <a:noFill/>
          </a:ln>
        </p:spPr>
      </p:pic>
      <p:pic>
        <p:nvPicPr>
          <p:cNvPr id="135" name="Google Shape;135;p15"/>
          <p:cNvPicPr preferRelativeResize="0"/>
          <p:nvPr/>
        </p:nvPicPr>
        <p:blipFill>
          <a:blip r:embed="rId4">
            <a:alphaModFix/>
          </a:blip>
          <a:stretch>
            <a:fillRect/>
          </a:stretch>
        </p:blipFill>
        <p:spPr>
          <a:xfrm>
            <a:off x="4064878" y="1744421"/>
            <a:ext cx="3347700" cy="2590475"/>
          </a:xfrm>
          <a:prstGeom prst="rect">
            <a:avLst/>
          </a:prstGeom>
          <a:noFill/>
          <a:ln>
            <a:noFill/>
          </a:ln>
        </p:spPr>
      </p:pic>
      <p:pic>
        <p:nvPicPr>
          <p:cNvPr id="136" name="Google Shape;136;p15"/>
          <p:cNvPicPr preferRelativeResize="0"/>
          <p:nvPr/>
        </p:nvPicPr>
        <p:blipFill>
          <a:blip r:embed="rId5">
            <a:alphaModFix/>
          </a:blip>
          <a:stretch>
            <a:fillRect/>
          </a:stretch>
        </p:blipFill>
        <p:spPr>
          <a:xfrm>
            <a:off x="7951676" y="1744426"/>
            <a:ext cx="3347699" cy="259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42" name="Google Shape;142;p16"/>
          <p:cNvSpPr txBox="1"/>
          <p:nvPr>
            <p:ph type="title"/>
          </p:nvPr>
        </p:nvSpPr>
        <p:spPr>
          <a:xfrm>
            <a:off x="2278197" y="3157151"/>
            <a:ext cx="8677018" cy="5436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3652"/>
              </a:buClr>
              <a:buSzPct val="100000"/>
              <a:buFont typeface="Calibri"/>
              <a:buNone/>
            </a:pPr>
            <a:r>
              <a:rPr lang="en-US" u="sng">
                <a:solidFill>
                  <a:srgbClr val="213652"/>
                </a:solidFill>
              </a:rPr>
              <a:t>Requirement 2: Multiple products and stochastic environment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48" name="Google Shape;148;p17"/>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149" name="Google Shape;149;p17"/>
          <p:cNvSpPr txBox="1"/>
          <p:nvPr/>
        </p:nvSpPr>
        <p:spPr>
          <a:xfrm>
            <a:off x="429050" y="1682700"/>
            <a:ext cx="6647700" cy="34926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We </a:t>
            </a:r>
            <a:r>
              <a:rPr lang="en-US"/>
              <a:t>simulate</a:t>
            </a:r>
            <a:r>
              <a:rPr lang="en-US"/>
              <a:t> a </a:t>
            </a:r>
            <a:r>
              <a:rPr b="1" lang="en-US"/>
              <a:t>seller offering multiple products</a:t>
            </a:r>
            <a:r>
              <a:rPr lang="en-US"/>
              <a:t>.</a:t>
            </a:r>
            <a:endParaRPr/>
          </a:p>
          <a:p>
            <a:pPr indent="-317500" lvl="0" marL="457200" rtl="0" algn="l">
              <a:lnSpc>
                <a:spcPct val="115000"/>
              </a:lnSpc>
              <a:spcBef>
                <a:spcPts val="0"/>
              </a:spcBef>
              <a:spcAft>
                <a:spcPts val="0"/>
              </a:spcAft>
              <a:buSzPts val="1400"/>
              <a:buChar char="●"/>
            </a:pPr>
            <a:r>
              <a:rPr lang="en-US"/>
              <a:t>Customer’s </a:t>
            </a:r>
            <a:r>
              <a:rPr b="1" lang="en-US"/>
              <a:t>valuations</a:t>
            </a:r>
            <a:r>
              <a:rPr lang="en-US"/>
              <a:t> are modeled with </a:t>
            </a:r>
            <a:r>
              <a:rPr b="1" lang="en-US"/>
              <a:t>joint distribution</a:t>
            </a:r>
            <a:r>
              <a:rPr lang="en-US"/>
              <a:t> over all the products. </a:t>
            </a:r>
            <a:endParaRPr/>
          </a:p>
          <a:p>
            <a:pPr indent="-317500" lvl="1" marL="914400" rtl="0" algn="l">
              <a:lnSpc>
                <a:spcPct val="115000"/>
              </a:lnSpc>
              <a:spcBef>
                <a:spcPts val="0"/>
              </a:spcBef>
              <a:spcAft>
                <a:spcPts val="0"/>
              </a:spcAft>
              <a:buSzPts val="1400"/>
              <a:buChar char="○"/>
            </a:pPr>
            <a:r>
              <a:rPr lang="en-US"/>
              <a:t>Specifically we used a </a:t>
            </a:r>
            <a:r>
              <a:rPr b="1" lang="en-US"/>
              <a:t>multivariate logit normal distribution</a:t>
            </a:r>
            <a:endParaRPr/>
          </a:p>
          <a:p>
            <a:pPr indent="-317500" lvl="1" marL="914400" rtl="0" algn="l">
              <a:lnSpc>
                <a:spcPct val="200000"/>
              </a:lnSpc>
              <a:spcBef>
                <a:spcPts val="0"/>
              </a:spcBef>
              <a:spcAft>
                <a:spcPts val="0"/>
              </a:spcAft>
              <a:buSzPts val="1400"/>
              <a:buChar char="○"/>
            </a:pPr>
            <a:r>
              <a:rPr lang="en-US"/>
              <a:t>Approximating the latent gaussian parameters with the </a:t>
            </a:r>
            <a:r>
              <a:rPr b="1" lang="en-US"/>
              <a:t>delta method</a:t>
            </a:r>
            <a:endParaRPr b="1"/>
          </a:p>
          <a:p>
            <a:pPr indent="-317500" lvl="0" marL="457200" rtl="0" algn="l">
              <a:lnSpc>
                <a:spcPct val="115000"/>
              </a:lnSpc>
              <a:spcBef>
                <a:spcPts val="0"/>
              </a:spcBef>
              <a:spcAft>
                <a:spcPts val="0"/>
              </a:spcAft>
              <a:buSzPts val="1400"/>
              <a:buChar char="●"/>
            </a:pPr>
            <a:r>
              <a:rPr lang="en-US"/>
              <a:t>At each round:</a:t>
            </a:r>
            <a:endParaRPr/>
          </a:p>
          <a:p>
            <a:pPr indent="-317500" lvl="1" marL="914400" rtl="0" algn="l">
              <a:lnSpc>
                <a:spcPct val="115000"/>
              </a:lnSpc>
              <a:spcBef>
                <a:spcPts val="0"/>
              </a:spcBef>
              <a:spcAft>
                <a:spcPts val="0"/>
              </a:spcAft>
              <a:buSzPts val="1400"/>
              <a:buChar char="○"/>
            </a:pPr>
            <a:r>
              <a:rPr lang="en-US"/>
              <a:t>The seller chooses a </a:t>
            </a:r>
            <a:r>
              <a:rPr b="1" lang="en-US"/>
              <a:t>price for each product</a:t>
            </a:r>
            <a:endParaRPr b="1"/>
          </a:p>
          <a:p>
            <a:pPr indent="-317500" lvl="1" marL="914400" rtl="0" algn="l">
              <a:lnSpc>
                <a:spcPct val="115000"/>
              </a:lnSpc>
              <a:spcBef>
                <a:spcPts val="0"/>
              </a:spcBef>
              <a:spcAft>
                <a:spcPts val="0"/>
              </a:spcAft>
              <a:buSzPts val="1400"/>
              <a:buChar char="○"/>
            </a:pPr>
            <a:r>
              <a:rPr lang="en-US"/>
              <a:t>A customer arrives with a </a:t>
            </a:r>
            <a:r>
              <a:rPr b="1" lang="en-US"/>
              <a:t>valuation </a:t>
            </a:r>
            <a:r>
              <a:rPr lang="en-US"/>
              <a:t>for each product sampled from the distribution</a:t>
            </a:r>
            <a:endParaRPr/>
          </a:p>
          <a:p>
            <a:pPr indent="-317500" lvl="1" marL="914400" rtl="0" algn="l">
              <a:lnSpc>
                <a:spcPct val="115000"/>
              </a:lnSpc>
              <a:spcBef>
                <a:spcPts val="0"/>
              </a:spcBef>
              <a:spcAft>
                <a:spcPts val="0"/>
              </a:spcAft>
              <a:buSzPts val="1400"/>
              <a:buChar char="○"/>
            </a:pPr>
            <a:r>
              <a:rPr lang="en-US"/>
              <a:t>If </a:t>
            </a:r>
            <a:r>
              <a:rPr b="1" lang="en-US"/>
              <a:t>valuation&gt;price</a:t>
            </a:r>
            <a:r>
              <a:rPr lang="en-US"/>
              <a:t> for a given product a purchase happens (d=1)</a:t>
            </a:r>
            <a:endParaRPr/>
          </a:p>
          <a:p>
            <a:pPr indent="-317500" lvl="1" marL="914400" rtl="0" algn="l">
              <a:lnSpc>
                <a:spcPct val="115000"/>
              </a:lnSpc>
              <a:spcBef>
                <a:spcPts val="0"/>
              </a:spcBef>
              <a:spcAft>
                <a:spcPts val="0"/>
              </a:spcAft>
              <a:buSzPts val="1400"/>
              <a:buChar char="○"/>
            </a:pPr>
            <a:r>
              <a:rPr lang="en-US"/>
              <a:t>For each product the reward is computed as </a:t>
            </a:r>
            <a:r>
              <a:rPr b="1" lang="en-US"/>
              <a:t>reward = price * d</a:t>
            </a:r>
            <a:r>
              <a:rPr lang="en-US"/>
              <a:t>, so the seller agent receives a cumulative reward of </a:t>
            </a:r>
            <a:r>
              <a:rPr b="1" lang="en-US"/>
              <a:t>sum(rewards)</a:t>
            </a:r>
            <a:endParaRPr b="1"/>
          </a:p>
        </p:txBody>
      </p:sp>
      <p:pic>
        <p:nvPicPr>
          <p:cNvPr id="150" name="Google Shape;150;p17"/>
          <p:cNvPicPr preferRelativeResize="0"/>
          <p:nvPr/>
        </p:nvPicPr>
        <p:blipFill>
          <a:blip r:embed="rId3">
            <a:alphaModFix/>
          </a:blip>
          <a:stretch>
            <a:fillRect/>
          </a:stretch>
        </p:blipFill>
        <p:spPr>
          <a:xfrm>
            <a:off x="7076751" y="1239100"/>
            <a:ext cx="2419499" cy="3080701"/>
          </a:xfrm>
          <a:prstGeom prst="rect">
            <a:avLst/>
          </a:prstGeom>
          <a:noFill/>
          <a:ln>
            <a:noFill/>
          </a:ln>
        </p:spPr>
      </p:pic>
      <p:pic>
        <p:nvPicPr>
          <p:cNvPr id="151" name="Google Shape;151;p17"/>
          <p:cNvPicPr preferRelativeResize="0"/>
          <p:nvPr/>
        </p:nvPicPr>
        <p:blipFill>
          <a:blip r:embed="rId4">
            <a:alphaModFix/>
          </a:blip>
          <a:stretch>
            <a:fillRect/>
          </a:stretch>
        </p:blipFill>
        <p:spPr>
          <a:xfrm>
            <a:off x="9496250" y="1165475"/>
            <a:ext cx="2643253" cy="4325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57" name="Google Shape;157;p18"/>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Combinatorial UCB with Gaussian Processes</a:t>
            </a:r>
            <a:endParaRPr/>
          </a:p>
        </p:txBody>
      </p:sp>
      <p:sp>
        <p:nvSpPr>
          <p:cNvPr id="158" name="Google Shape;158;p18"/>
          <p:cNvSpPr txBox="1"/>
          <p:nvPr/>
        </p:nvSpPr>
        <p:spPr>
          <a:xfrm>
            <a:off x="863850" y="1385925"/>
            <a:ext cx="9356700" cy="30399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The agent uses a </a:t>
            </a:r>
            <a:r>
              <a:rPr b="1" lang="en-US"/>
              <a:t>GP with RBF kernel</a:t>
            </a:r>
            <a:r>
              <a:rPr lang="en-US"/>
              <a:t> to model each product’s </a:t>
            </a:r>
            <a:r>
              <a:rPr b="1" lang="en-US"/>
              <a:t>demand curve</a:t>
            </a:r>
            <a:endParaRPr b="1"/>
          </a:p>
          <a:p>
            <a:pPr indent="-317500" lvl="0" marL="457200" rtl="0" algn="l">
              <a:lnSpc>
                <a:spcPct val="115000"/>
              </a:lnSpc>
              <a:spcBef>
                <a:spcPts val="0"/>
              </a:spcBef>
              <a:spcAft>
                <a:spcPts val="0"/>
              </a:spcAft>
              <a:buSzPts val="1400"/>
              <a:buChar char="●"/>
            </a:pPr>
            <a:r>
              <a:rPr lang="en-US"/>
              <a:t>At each round the agent:</a:t>
            </a:r>
            <a:r>
              <a:rPr lang="en-US"/>
              <a:t> </a:t>
            </a:r>
            <a:endParaRPr/>
          </a:p>
          <a:p>
            <a:pPr indent="-317500" lvl="1" marL="914400" rtl="0" algn="l">
              <a:lnSpc>
                <a:spcPct val="115000"/>
              </a:lnSpc>
              <a:spcBef>
                <a:spcPts val="0"/>
              </a:spcBef>
              <a:spcAft>
                <a:spcPts val="0"/>
              </a:spcAft>
              <a:buSzPts val="1400"/>
              <a:buChar char="○"/>
            </a:pPr>
            <a:r>
              <a:rPr lang="en-US"/>
              <a:t>Estimates demand by computing for each product</a:t>
            </a:r>
            <a:endParaRPr/>
          </a:p>
          <a:p>
            <a:pPr indent="-317500" lvl="2" marL="1371600" rtl="0" algn="l">
              <a:lnSpc>
                <a:spcPct val="115000"/>
              </a:lnSpc>
              <a:spcBef>
                <a:spcPts val="0"/>
              </a:spcBef>
              <a:spcAft>
                <a:spcPts val="0"/>
              </a:spcAft>
              <a:buSzPts val="1400"/>
              <a:buChar char="■"/>
            </a:pPr>
            <a:r>
              <a:rPr b="1" lang="en-US"/>
              <a:t>UCB:</a:t>
            </a:r>
            <a:r>
              <a:rPr lang="en-US"/>
              <a:t> </a:t>
            </a:r>
            <a:r>
              <a:rPr lang="en-US"/>
              <a:t>r_ucb(x) = (mu(x) + beta_t(x)) </a:t>
            </a:r>
            <a:endParaRPr/>
          </a:p>
          <a:p>
            <a:pPr indent="-317500" lvl="2" marL="1371600" rtl="0" algn="l">
              <a:lnSpc>
                <a:spcPct val="150000"/>
              </a:lnSpc>
              <a:spcBef>
                <a:spcPts val="0"/>
              </a:spcBef>
              <a:spcAft>
                <a:spcPts val="0"/>
              </a:spcAft>
              <a:buSzPts val="1400"/>
              <a:buChar char="■"/>
            </a:pPr>
            <a:r>
              <a:rPr b="1" lang="en-US"/>
              <a:t>LCB: </a:t>
            </a:r>
            <a:r>
              <a:rPr lang="en-US"/>
              <a:t>c_lcb(x) = max(</a:t>
            </a:r>
            <a:r>
              <a:rPr lang="en-US">
                <a:solidFill>
                  <a:schemeClr val="dk1"/>
                </a:solidFill>
              </a:rPr>
              <a:t>(mu(x) - beta_t(x)), epsilon</a:t>
            </a:r>
            <a:r>
              <a:rPr lang="en-US"/>
              <a:t>)</a:t>
            </a:r>
            <a:endParaRPr/>
          </a:p>
          <a:p>
            <a:pPr indent="-317500" lvl="1" marL="914400" rtl="0" algn="l">
              <a:lnSpc>
                <a:spcPct val="115000"/>
              </a:lnSpc>
              <a:spcBef>
                <a:spcPts val="0"/>
              </a:spcBef>
              <a:spcAft>
                <a:spcPts val="0"/>
              </a:spcAft>
              <a:buSzPts val="1400"/>
              <a:buChar char="○"/>
            </a:pPr>
            <a:r>
              <a:rPr lang="en-US"/>
              <a:t>Optimizes budget by solving a linear problem</a:t>
            </a:r>
            <a:endParaRPr/>
          </a:p>
          <a:p>
            <a:pPr indent="-317500" lvl="2" marL="1371600" rtl="0" algn="l">
              <a:lnSpc>
                <a:spcPct val="115000"/>
              </a:lnSpc>
              <a:spcBef>
                <a:spcPts val="0"/>
              </a:spcBef>
              <a:spcAft>
                <a:spcPts val="0"/>
              </a:spcAft>
              <a:buSzPts val="1400"/>
              <a:buChar char="■"/>
            </a:pPr>
            <a:r>
              <a:rPr lang="en-US"/>
              <a:t>Check the </a:t>
            </a:r>
            <a:r>
              <a:rPr lang="en-US"/>
              <a:t>image</a:t>
            </a:r>
            <a:r>
              <a:rPr lang="en-US"/>
              <a:t> for the LP</a:t>
            </a:r>
            <a:endParaRPr/>
          </a:p>
          <a:p>
            <a:pPr indent="-317500" lvl="2" marL="1371600" rtl="0" algn="l">
              <a:lnSpc>
                <a:spcPct val="150000"/>
              </a:lnSpc>
              <a:spcBef>
                <a:spcPts val="0"/>
              </a:spcBef>
              <a:spcAft>
                <a:spcPts val="0"/>
              </a:spcAft>
              <a:buSzPts val="1400"/>
              <a:buChar char="■"/>
            </a:pPr>
            <a:r>
              <a:rPr lang="en-US"/>
              <a:t>Maximizes the reward without </a:t>
            </a:r>
            <a:r>
              <a:rPr lang="en-US"/>
              <a:t>exceeding</a:t>
            </a:r>
            <a:r>
              <a:rPr lang="en-US"/>
              <a:t> the cost of the per-round budget</a:t>
            </a:r>
            <a:endParaRPr/>
          </a:p>
          <a:p>
            <a:pPr indent="-317500" lvl="1" marL="914400" rtl="0" algn="l">
              <a:lnSpc>
                <a:spcPct val="150000"/>
              </a:lnSpc>
              <a:spcBef>
                <a:spcPts val="0"/>
              </a:spcBef>
              <a:spcAft>
                <a:spcPts val="0"/>
              </a:spcAft>
              <a:buSzPts val="1400"/>
              <a:buChar char="○"/>
            </a:pPr>
            <a:r>
              <a:rPr b="1" lang="en-US"/>
              <a:t>Samples a discrete action</a:t>
            </a:r>
            <a:r>
              <a:rPr lang="en-US"/>
              <a:t> from the optimal fractional solution</a:t>
            </a:r>
            <a:endParaRPr/>
          </a:p>
          <a:p>
            <a:pPr indent="-317500" lvl="1" marL="914400" rtl="0" algn="l">
              <a:lnSpc>
                <a:spcPct val="115000"/>
              </a:lnSpc>
              <a:spcBef>
                <a:spcPts val="0"/>
              </a:spcBef>
              <a:spcAft>
                <a:spcPts val="0"/>
              </a:spcAft>
              <a:buSzPts val="1400"/>
              <a:buChar char="○"/>
            </a:pPr>
            <a:r>
              <a:rPr b="1" lang="en-US"/>
              <a:t>Updates GPs</a:t>
            </a:r>
            <a:r>
              <a:rPr lang="en-US"/>
              <a:t> with observations from the environment</a:t>
            </a:r>
            <a:endParaRPr/>
          </a:p>
        </p:txBody>
      </p:sp>
      <p:pic>
        <p:nvPicPr>
          <p:cNvPr id="159" name="Google Shape;159;p18"/>
          <p:cNvPicPr preferRelativeResize="0"/>
          <p:nvPr/>
        </p:nvPicPr>
        <p:blipFill>
          <a:blip r:embed="rId3">
            <a:alphaModFix/>
          </a:blip>
          <a:stretch>
            <a:fillRect/>
          </a:stretch>
        </p:blipFill>
        <p:spPr>
          <a:xfrm>
            <a:off x="1463075" y="4504400"/>
            <a:ext cx="4743450" cy="48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65" name="Google Shape;165;p19"/>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alibri"/>
              <a:buNone/>
            </a:pPr>
            <a:r>
              <a:rPr lang="en-US"/>
              <a:t>Baseline: clairvoyant</a:t>
            </a:r>
            <a:endParaRPr/>
          </a:p>
        </p:txBody>
      </p:sp>
      <p:sp>
        <p:nvSpPr>
          <p:cNvPr id="166" name="Google Shape;166;p19"/>
          <p:cNvSpPr txBox="1"/>
          <p:nvPr/>
        </p:nvSpPr>
        <p:spPr>
          <a:xfrm>
            <a:off x="1417650" y="1930500"/>
            <a:ext cx="93567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Clairvoyant </a:t>
            </a:r>
            <a:r>
              <a:rPr b="1" lang="en-US"/>
              <a:t>knows</a:t>
            </a:r>
            <a:r>
              <a:rPr lang="en-US"/>
              <a:t> the real </a:t>
            </a:r>
            <a:r>
              <a:rPr b="1" lang="en-US"/>
              <a:t>purchasing probabilities</a:t>
            </a:r>
            <a:r>
              <a:rPr lang="en-US"/>
              <a:t> of each product.</a:t>
            </a:r>
            <a:endParaRPr b="1"/>
          </a:p>
          <a:p>
            <a:pPr indent="-317500" lvl="0" marL="457200" rtl="0" algn="l">
              <a:lnSpc>
                <a:spcPct val="115000"/>
              </a:lnSpc>
              <a:spcBef>
                <a:spcPts val="0"/>
              </a:spcBef>
              <a:spcAft>
                <a:spcPts val="0"/>
              </a:spcAft>
              <a:buSzPts val="1400"/>
              <a:buChar char="●"/>
            </a:pPr>
            <a:r>
              <a:rPr lang="en-US"/>
              <a:t>By solving the following LP problem it choose the mix of price for each product that maximizes the reward:</a:t>
            </a:r>
            <a:endParaRPr/>
          </a:p>
        </p:txBody>
      </p:sp>
      <p:pic>
        <p:nvPicPr>
          <p:cNvPr id="167" name="Google Shape;167;p19"/>
          <p:cNvPicPr preferRelativeResize="0"/>
          <p:nvPr/>
        </p:nvPicPr>
        <p:blipFill>
          <a:blip r:embed="rId3">
            <a:alphaModFix/>
          </a:blip>
          <a:stretch>
            <a:fillRect/>
          </a:stretch>
        </p:blipFill>
        <p:spPr>
          <a:xfrm>
            <a:off x="2258300" y="3093325"/>
            <a:ext cx="2777575" cy="2288650"/>
          </a:xfrm>
          <a:prstGeom prst="rect">
            <a:avLst/>
          </a:prstGeom>
          <a:noFill/>
          <a:ln>
            <a:noFill/>
          </a:ln>
        </p:spPr>
      </p:pic>
      <p:sp>
        <p:nvSpPr>
          <p:cNvPr id="168" name="Google Shape;168;p19"/>
          <p:cNvSpPr txBox="1"/>
          <p:nvPr/>
        </p:nvSpPr>
        <p:spPr>
          <a:xfrm>
            <a:off x="6196725" y="3159425"/>
            <a:ext cx="3536400" cy="20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Where:</a:t>
            </a:r>
            <a:endParaRPr/>
          </a:p>
          <a:p>
            <a:pPr indent="-295275" lvl="0" marL="457200" rtl="0" algn="l">
              <a:lnSpc>
                <a:spcPct val="115000"/>
              </a:lnSpc>
              <a:spcBef>
                <a:spcPts val="1100"/>
              </a:spcBef>
              <a:spcAft>
                <a:spcPts val="0"/>
              </a:spcAft>
              <a:buClr>
                <a:schemeClr val="dk1"/>
              </a:buClr>
              <a:buSzPts val="1050"/>
              <a:buChar char="●"/>
            </a:pPr>
            <a:r>
              <a:rPr lang="en-US" sz="1050">
                <a:solidFill>
                  <a:schemeClr val="dk1"/>
                </a:solidFill>
                <a:highlight>
                  <a:srgbClr val="FFFFFF"/>
                </a:highlight>
              </a:rPr>
              <a:t> </a:t>
            </a:r>
            <a:r>
              <a:rPr i="1" lang="en-US" sz="1050">
                <a:solidFill>
                  <a:schemeClr val="dk1"/>
                </a:solidFill>
                <a:highlight>
                  <a:srgbClr val="FFFFFF"/>
                </a:highlight>
              </a:rPr>
              <a:t>X_i,j</a:t>
            </a:r>
            <a:r>
              <a:rPr lang="en-US" sz="1050">
                <a:solidFill>
                  <a:schemeClr val="dk1"/>
                </a:solidFill>
                <a:highlight>
                  <a:srgbClr val="FFFFFF"/>
                </a:highlight>
              </a:rPr>
              <a:t>: Fractional probability of selecting price (p_j) for product (i)</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p_j</a:t>
            </a:r>
            <a:r>
              <a:rPr lang="en-US" sz="1050">
                <a:solidFill>
                  <a:schemeClr val="dk1"/>
                </a:solidFill>
                <a:highlight>
                  <a:srgbClr val="FFFFFF"/>
                </a:highlight>
              </a:rPr>
              <a:t>: Candidate price for the (j)-th price level.</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q_i(p_j)</a:t>
            </a:r>
            <a:r>
              <a:rPr lang="en-US" sz="1050">
                <a:solidFill>
                  <a:schemeClr val="dk1"/>
                </a:solidFill>
                <a:highlight>
                  <a:srgbClr val="FFFFFF"/>
                </a:highlight>
              </a:rPr>
              <a:t>: Probability that product (i) is purchased at price (p_j).</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rho</a:t>
            </a:r>
            <a:r>
              <a:rPr lang="en-US" sz="1050">
                <a:solidFill>
                  <a:schemeClr val="dk1"/>
                </a:solidFill>
                <a:highlight>
                  <a:srgbClr val="FFFFFF"/>
                </a:highlight>
              </a:rPr>
              <a:t>: Maximum expected units that can be sold in a round (budget/pacing constraint).</a:t>
            </a:r>
            <a:endParaRPr sz="1050">
              <a:solidFill>
                <a:schemeClr val="dk1"/>
              </a:solidFill>
              <a:highlight>
                <a:srgbClr val="FFFFFF"/>
              </a:highlight>
            </a:endParaRPr>
          </a:p>
          <a:p>
            <a:pPr indent="0" lvl="0" marL="0" rtl="0" algn="l">
              <a:spcBef>
                <a:spcPts val="500"/>
              </a:spcBef>
              <a:spcAft>
                <a:spcPts val="0"/>
              </a:spcAft>
              <a:buNone/>
            </a:pPr>
            <a:r>
              <a:rPr lang="en-US" sz="1200"/>
              <a:t>N.B.: cost is {0,1}, so omitted in the constraint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74" name="Google Shape;174;p20"/>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75" name="Google Shape;175;p20"/>
          <p:cNvSpPr txBox="1"/>
          <p:nvPr/>
        </p:nvSpPr>
        <p:spPr>
          <a:xfrm>
            <a:off x="490900" y="4270700"/>
            <a:ext cx="3563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clearly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76" name="Google Shape;176;p20"/>
          <p:cNvPicPr preferRelativeResize="0"/>
          <p:nvPr/>
        </p:nvPicPr>
        <p:blipFill>
          <a:blip r:embed="rId3">
            <a:alphaModFix/>
          </a:blip>
          <a:stretch>
            <a:fillRect/>
          </a:stretch>
        </p:blipFill>
        <p:spPr>
          <a:xfrm>
            <a:off x="490900" y="1547925"/>
            <a:ext cx="3458795" cy="2227687"/>
          </a:xfrm>
          <a:prstGeom prst="rect">
            <a:avLst/>
          </a:prstGeom>
          <a:noFill/>
          <a:ln>
            <a:noFill/>
          </a:ln>
        </p:spPr>
      </p:pic>
      <p:pic>
        <p:nvPicPr>
          <p:cNvPr id="177" name="Google Shape;177;p20"/>
          <p:cNvPicPr preferRelativeResize="0"/>
          <p:nvPr/>
        </p:nvPicPr>
        <p:blipFill>
          <a:blip r:embed="rId4">
            <a:alphaModFix/>
          </a:blip>
          <a:stretch>
            <a:fillRect/>
          </a:stretch>
        </p:blipFill>
        <p:spPr>
          <a:xfrm>
            <a:off x="8242300" y="1529900"/>
            <a:ext cx="3563100" cy="2263716"/>
          </a:xfrm>
          <a:prstGeom prst="rect">
            <a:avLst/>
          </a:prstGeom>
          <a:noFill/>
          <a:ln>
            <a:noFill/>
          </a:ln>
        </p:spPr>
      </p:pic>
      <p:sp>
        <p:nvSpPr>
          <p:cNvPr id="178" name="Google Shape;178;p20"/>
          <p:cNvSpPr txBox="1"/>
          <p:nvPr/>
        </p:nvSpPr>
        <p:spPr>
          <a:xfrm>
            <a:off x="431445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79" name="Google Shape;179;p20"/>
          <p:cNvPicPr preferRelativeResize="0"/>
          <p:nvPr/>
        </p:nvPicPr>
        <p:blipFill>
          <a:blip r:embed="rId5">
            <a:alphaModFix/>
          </a:blip>
          <a:stretch>
            <a:fillRect/>
          </a:stretch>
        </p:blipFill>
        <p:spPr>
          <a:xfrm>
            <a:off x="4307838" y="1531191"/>
            <a:ext cx="3576319" cy="2261130"/>
          </a:xfrm>
          <a:prstGeom prst="rect">
            <a:avLst/>
          </a:prstGeom>
          <a:noFill/>
          <a:ln>
            <a:noFill/>
          </a:ln>
        </p:spPr>
      </p:pic>
      <p:sp>
        <p:nvSpPr>
          <p:cNvPr id="180" name="Google Shape;180;p20"/>
          <p:cNvSpPr txBox="1"/>
          <p:nvPr/>
        </p:nvSpPr>
        <p:spPr>
          <a:xfrm>
            <a:off x="8242300" y="4270688"/>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86" name="Google Shape;186;p21"/>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87" name="Google Shape;187;p21"/>
          <p:cNvSpPr txBox="1"/>
          <p:nvPr/>
        </p:nvSpPr>
        <p:spPr>
          <a:xfrm>
            <a:off x="1417650" y="2259150"/>
            <a:ext cx="93567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US"/>
              <a:t>From the previous graphs we can see that the cumulative regret is </a:t>
            </a:r>
            <a:r>
              <a:rPr b="1" lang="en-US"/>
              <a:t>sublinear</a:t>
            </a:r>
            <a:r>
              <a:rPr lang="en-US"/>
              <a:t> even in the worst case where the budget is small compared to T</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US"/>
              <a:t>We can observe that in the more complicated situations the regret tend to grow faster in the beginning bust still reach a sublinear growth at the end. This is likely due to less exploration constrained by the budget.</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US"/>
              <a:t>In the more complicated cases the grow is also a bit </a:t>
            </a:r>
            <a:r>
              <a:rPr b="1" lang="en-US"/>
              <a:t>noisier</a:t>
            </a:r>
            <a:r>
              <a:rPr lang="en-US"/>
              <a:t> than in the most favorable one.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93" name="Google Shape;193;p22"/>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194" name="Google Shape;194;p22"/>
          <p:cNvSpPr txBox="1"/>
          <p:nvPr/>
        </p:nvSpPr>
        <p:spPr>
          <a:xfrm>
            <a:off x="49090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sublinear</a:t>
            </a:r>
            <a:endParaRPr b="1" sz="1800">
              <a:solidFill>
                <a:schemeClr val="dk1"/>
              </a:solidFill>
              <a:latin typeface="Calibri"/>
              <a:ea typeface="Calibri"/>
              <a:cs typeface="Calibri"/>
              <a:sym typeface="Calibri"/>
            </a:endParaRPr>
          </a:p>
        </p:txBody>
      </p:sp>
      <p:sp>
        <p:nvSpPr>
          <p:cNvPr id="195" name="Google Shape;195;p22"/>
          <p:cNvSpPr txBox="1"/>
          <p:nvPr/>
        </p:nvSpPr>
        <p:spPr>
          <a:xfrm>
            <a:off x="431445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sp>
        <p:nvSpPr>
          <p:cNvPr id="196" name="Google Shape;196;p22"/>
          <p:cNvSpPr txBox="1"/>
          <p:nvPr/>
        </p:nvSpPr>
        <p:spPr>
          <a:xfrm>
            <a:off x="8242300" y="4270688"/>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490899" y="1565999"/>
            <a:ext cx="3458801" cy="2191515"/>
          </a:xfrm>
          <a:prstGeom prst="rect">
            <a:avLst/>
          </a:prstGeom>
          <a:noFill/>
          <a:ln>
            <a:noFill/>
          </a:ln>
        </p:spPr>
      </p:pic>
      <p:pic>
        <p:nvPicPr>
          <p:cNvPr id="198" name="Google Shape;198;p22"/>
          <p:cNvPicPr preferRelativeResize="0"/>
          <p:nvPr/>
        </p:nvPicPr>
        <p:blipFill>
          <a:blip r:embed="rId4">
            <a:alphaModFix/>
          </a:blip>
          <a:stretch>
            <a:fillRect/>
          </a:stretch>
        </p:blipFill>
        <p:spPr>
          <a:xfrm>
            <a:off x="4366600" y="1558663"/>
            <a:ext cx="3458801" cy="2206189"/>
          </a:xfrm>
          <a:prstGeom prst="rect">
            <a:avLst/>
          </a:prstGeom>
          <a:noFill/>
          <a:ln>
            <a:noFill/>
          </a:ln>
        </p:spPr>
      </p:pic>
      <p:pic>
        <p:nvPicPr>
          <p:cNvPr id="199" name="Google Shape;199;p22"/>
          <p:cNvPicPr preferRelativeResize="0"/>
          <p:nvPr/>
        </p:nvPicPr>
        <p:blipFill>
          <a:blip r:embed="rId5">
            <a:alphaModFix/>
          </a:blip>
          <a:stretch>
            <a:fillRect/>
          </a:stretch>
        </p:blipFill>
        <p:spPr>
          <a:xfrm>
            <a:off x="8242299" y="1558675"/>
            <a:ext cx="3503917" cy="2206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1" name="Google Shape;41;p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Project: Overview</a:t>
            </a:r>
            <a:endParaRPr/>
          </a:p>
        </p:txBody>
      </p:sp>
      <p:sp>
        <p:nvSpPr>
          <p:cNvPr id="42" name="Google Shape;42;p5"/>
          <p:cNvSpPr txBox="1"/>
          <p:nvPr/>
        </p:nvSpPr>
        <p:spPr>
          <a:xfrm>
            <a:off x="424575" y="1338375"/>
            <a:ext cx="64611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The goal of the project is to design online learning algorithms to sell </a:t>
            </a:r>
            <a:r>
              <a:rPr b="1" lang="en-US" sz="1600">
                <a:solidFill>
                  <a:schemeClr val="dk1"/>
                </a:solidFill>
              </a:rPr>
              <a:t>multiple </a:t>
            </a:r>
            <a:r>
              <a:rPr lang="en-US" sz="1600">
                <a:solidFill>
                  <a:schemeClr val="dk1"/>
                </a:solidFill>
              </a:rPr>
              <a:t>types of products under </a:t>
            </a:r>
            <a:r>
              <a:rPr b="1" lang="en-US" sz="1600">
                <a:solidFill>
                  <a:schemeClr val="dk1"/>
                </a:solidFill>
              </a:rPr>
              <a:t>production constraints</a:t>
            </a:r>
            <a:r>
              <a:rPr lang="en-US" sz="1600">
                <a:solidFill>
                  <a:schemeClr val="dk1"/>
                </a:solidFill>
              </a:rPr>
              <a:t>.</a:t>
            </a:r>
            <a:endParaRPr sz="1600">
              <a:solidFill>
                <a:schemeClr val="dk1"/>
              </a:solidFill>
            </a:endParaRPr>
          </a:p>
        </p:txBody>
      </p:sp>
      <p:sp>
        <p:nvSpPr>
          <p:cNvPr id="43" name="Google Shape;43;p5"/>
          <p:cNvSpPr/>
          <p:nvPr/>
        </p:nvSpPr>
        <p:spPr>
          <a:xfrm>
            <a:off x="516875" y="2086000"/>
            <a:ext cx="5473500" cy="29997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Parameters </a:t>
            </a:r>
            <a:endParaRPr b="1" i="1" sz="1700"/>
          </a:p>
          <a:p>
            <a:pPr indent="-336550" lvl="0" marL="457200" rtl="0" algn="l">
              <a:spcBef>
                <a:spcPts val="0"/>
              </a:spcBef>
              <a:spcAft>
                <a:spcPts val="0"/>
              </a:spcAft>
              <a:buSzPts val="1700"/>
              <a:buChar char="●"/>
            </a:pPr>
            <a:r>
              <a:rPr lang="en-US" sz="1700"/>
              <a:t>Number of rounds T</a:t>
            </a:r>
            <a:endParaRPr sz="1700"/>
          </a:p>
          <a:p>
            <a:pPr indent="-336550" lvl="0" marL="457200" rtl="0" algn="l">
              <a:spcBef>
                <a:spcPts val="0"/>
              </a:spcBef>
              <a:spcAft>
                <a:spcPts val="0"/>
              </a:spcAft>
              <a:buSzPts val="1700"/>
              <a:buChar char="●"/>
            </a:pPr>
            <a:r>
              <a:rPr lang="en-US" sz="1700"/>
              <a:t>Number of types of products N </a:t>
            </a:r>
            <a:endParaRPr sz="1700"/>
          </a:p>
          <a:p>
            <a:pPr indent="-336550" lvl="0" marL="457200" rtl="0" algn="l">
              <a:spcBef>
                <a:spcPts val="0"/>
              </a:spcBef>
              <a:spcAft>
                <a:spcPts val="0"/>
              </a:spcAft>
              <a:buSzPts val="1700"/>
              <a:buChar char="●"/>
            </a:pPr>
            <a:r>
              <a:rPr lang="en-US" sz="1700"/>
              <a:t>Set of possible prices P (small and discrete set) </a:t>
            </a:r>
            <a:endParaRPr sz="1700"/>
          </a:p>
          <a:p>
            <a:pPr indent="-336550" lvl="0" marL="457200" rtl="0" algn="l">
              <a:spcBef>
                <a:spcPts val="0"/>
              </a:spcBef>
              <a:spcAft>
                <a:spcPts val="0"/>
              </a:spcAft>
              <a:buSzPts val="1700"/>
              <a:buChar char="●"/>
            </a:pPr>
            <a:r>
              <a:rPr lang="en-US" sz="1700"/>
              <a:t>Production capacity B (for simplicity, there is a total number of products B that the company can produce)</a:t>
            </a:r>
            <a:endParaRPr sz="1700"/>
          </a:p>
        </p:txBody>
      </p:sp>
      <p:sp>
        <p:nvSpPr>
          <p:cNvPr id="44" name="Google Shape;44;p5"/>
          <p:cNvSpPr/>
          <p:nvPr/>
        </p:nvSpPr>
        <p:spPr>
          <a:xfrm>
            <a:off x="6308925" y="2026125"/>
            <a:ext cx="5473500" cy="13152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 Buyer behavior </a:t>
            </a:r>
            <a:endParaRPr b="1" i="1" sz="1700"/>
          </a:p>
          <a:p>
            <a:pPr indent="-336550" lvl="0" marL="457200" rtl="0" algn="l">
              <a:spcBef>
                <a:spcPts val="0"/>
              </a:spcBef>
              <a:spcAft>
                <a:spcPts val="0"/>
              </a:spcAft>
              <a:buSzPts val="1700"/>
              <a:buChar char="●"/>
            </a:pPr>
            <a:r>
              <a:rPr i="1" lang="en-US" sz="1700"/>
              <a:t>Has a valuation vifor each type of product in N</a:t>
            </a:r>
            <a:endParaRPr i="1" sz="1700"/>
          </a:p>
          <a:p>
            <a:pPr indent="-336550" lvl="0" marL="457200" rtl="0" algn="l">
              <a:spcBef>
                <a:spcPts val="0"/>
              </a:spcBef>
              <a:spcAft>
                <a:spcPts val="0"/>
              </a:spcAft>
              <a:buSzPts val="1700"/>
              <a:buChar char="●"/>
            </a:pPr>
            <a:r>
              <a:rPr i="1" lang="en-US" sz="1700"/>
              <a:t> Buys all products priced below their respective valuations</a:t>
            </a:r>
            <a:endParaRPr sz="1700"/>
          </a:p>
        </p:txBody>
      </p:sp>
      <p:sp>
        <p:nvSpPr>
          <p:cNvPr id="45" name="Google Shape;45;p5"/>
          <p:cNvSpPr/>
          <p:nvPr/>
        </p:nvSpPr>
        <p:spPr>
          <a:xfrm>
            <a:off x="6244275" y="3466000"/>
            <a:ext cx="5339400" cy="22197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US" sz="1700"/>
              <a:t>At each round t ∈ T: </a:t>
            </a:r>
            <a:endParaRPr i="1" sz="1700"/>
          </a:p>
          <a:p>
            <a:pPr indent="-336550" lvl="0" marL="457200" rtl="0" algn="l">
              <a:spcBef>
                <a:spcPts val="0"/>
              </a:spcBef>
              <a:spcAft>
                <a:spcPts val="0"/>
              </a:spcAft>
              <a:buSzPts val="1700"/>
              <a:buAutoNum type="arabicPeriod"/>
            </a:pPr>
            <a:r>
              <a:rPr i="1" lang="en-US" sz="1700"/>
              <a:t>The company chooses which types of product to sell and set price pi for each type of product</a:t>
            </a:r>
            <a:endParaRPr i="1" sz="1700"/>
          </a:p>
          <a:p>
            <a:pPr indent="-336550" lvl="0" marL="457200" rtl="0" algn="l">
              <a:spcBef>
                <a:spcPts val="0"/>
              </a:spcBef>
              <a:spcAft>
                <a:spcPts val="0"/>
              </a:spcAft>
              <a:buSzPts val="1700"/>
              <a:buAutoNum type="arabicPeriod"/>
            </a:pPr>
            <a:r>
              <a:rPr i="1" lang="en-US" sz="1700"/>
              <a:t>A buyer with a valuation for each type of product arrives </a:t>
            </a:r>
            <a:endParaRPr i="1" sz="1700"/>
          </a:p>
          <a:p>
            <a:pPr indent="-336550" lvl="0" marL="457200" rtl="0" algn="l">
              <a:spcBef>
                <a:spcPts val="0"/>
              </a:spcBef>
              <a:spcAft>
                <a:spcPts val="0"/>
              </a:spcAft>
              <a:buSzPts val="1700"/>
              <a:buAutoNum type="arabicPeriod"/>
            </a:pPr>
            <a:r>
              <a:rPr i="1" lang="en-US" sz="1700"/>
              <a:t>The buyer buys a unit of each product with price smaller than the product valuation</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05" name="Google Shape;205;p23"/>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206" name="Google Shape;206;p23"/>
          <p:cNvSpPr txBox="1"/>
          <p:nvPr/>
        </p:nvSpPr>
        <p:spPr>
          <a:xfrm>
            <a:off x="1417650" y="2582400"/>
            <a:ext cx="93567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US"/>
              <a:t>As in the uncorrelated product case we can see from the graphs that the regret is </a:t>
            </a:r>
            <a:r>
              <a:rPr b="1" lang="en-US"/>
              <a:t>sublinear</a:t>
            </a:r>
            <a:r>
              <a:rPr lang="en-US"/>
              <a:t> even when the budget is really small.</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US"/>
              <a:t>We can observe a similar trend to the uncorrelated product case where reducing the budget makes regret to grow faster in the first rounds and reach a sublinear growing later.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12" name="Google Shape;212;p24"/>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custom </a:t>
            </a:r>
            <a:r>
              <a:rPr lang="en-US"/>
              <a:t>covariance matrix</a:t>
            </a:r>
            <a:endParaRPr/>
          </a:p>
        </p:txBody>
      </p:sp>
      <p:sp>
        <p:nvSpPr>
          <p:cNvPr id="213" name="Google Shape;213;p24"/>
          <p:cNvSpPr txBox="1"/>
          <p:nvPr/>
        </p:nvSpPr>
        <p:spPr>
          <a:xfrm>
            <a:off x="476450" y="5638150"/>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p:txBody>
      </p:sp>
      <p:sp>
        <p:nvSpPr>
          <p:cNvPr id="214" name="Google Shape;214;p24"/>
          <p:cNvSpPr txBox="1"/>
          <p:nvPr/>
        </p:nvSpPr>
        <p:spPr>
          <a:xfrm>
            <a:off x="4314450" y="5638150"/>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p:txBody>
      </p:sp>
      <p:sp>
        <p:nvSpPr>
          <p:cNvPr id="215" name="Google Shape;215;p24"/>
          <p:cNvSpPr txBox="1"/>
          <p:nvPr/>
        </p:nvSpPr>
        <p:spPr>
          <a:xfrm>
            <a:off x="8152450" y="5638138"/>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p:txBody>
      </p:sp>
      <p:pic>
        <p:nvPicPr>
          <p:cNvPr id="216" name="Google Shape;216;p24"/>
          <p:cNvPicPr preferRelativeResize="0"/>
          <p:nvPr/>
        </p:nvPicPr>
        <p:blipFill>
          <a:blip r:embed="rId3">
            <a:alphaModFix/>
          </a:blip>
          <a:stretch>
            <a:fillRect/>
          </a:stretch>
        </p:blipFill>
        <p:spPr>
          <a:xfrm>
            <a:off x="8137988" y="3337775"/>
            <a:ext cx="3592024" cy="2288124"/>
          </a:xfrm>
          <a:prstGeom prst="rect">
            <a:avLst/>
          </a:prstGeom>
          <a:noFill/>
          <a:ln>
            <a:noFill/>
          </a:ln>
        </p:spPr>
      </p:pic>
      <p:pic>
        <p:nvPicPr>
          <p:cNvPr id="217" name="Google Shape;217;p24"/>
          <p:cNvPicPr preferRelativeResize="0"/>
          <p:nvPr/>
        </p:nvPicPr>
        <p:blipFill>
          <a:blip r:embed="rId4">
            <a:alphaModFix/>
          </a:blip>
          <a:stretch>
            <a:fillRect/>
          </a:stretch>
        </p:blipFill>
        <p:spPr>
          <a:xfrm>
            <a:off x="4314450" y="3362263"/>
            <a:ext cx="3563100" cy="2263645"/>
          </a:xfrm>
          <a:prstGeom prst="rect">
            <a:avLst/>
          </a:prstGeom>
          <a:noFill/>
          <a:ln>
            <a:noFill/>
          </a:ln>
        </p:spPr>
      </p:pic>
      <p:pic>
        <p:nvPicPr>
          <p:cNvPr id="218" name="Google Shape;218;p24"/>
          <p:cNvPicPr preferRelativeResize="0"/>
          <p:nvPr/>
        </p:nvPicPr>
        <p:blipFill>
          <a:blip r:embed="rId5">
            <a:alphaModFix/>
          </a:blip>
          <a:stretch>
            <a:fillRect/>
          </a:stretch>
        </p:blipFill>
        <p:spPr>
          <a:xfrm>
            <a:off x="490901" y="3356653"/>
            <a:ext cx="3563099" cy="2250372"/>
          </a:xfrm>
          <a:prstGeom prst="rect">
            <a:avLst/>
          </a:prstGeom>
          <a:noFill/>
          <a:ln>
            <a:noFill/>
          </a:ln>
        </p:spPr>
      </p:pic>
      <p:sp>
        <p:nvSpPr>
          <p:cNvPr id="219" name="Google Shape;219;p24"/>
          <p:cNvSpPr txBox="1"/>
          <p:nvPr/>
        </p:nvSpPr>
        <p:spPr>
          <a:xfrm>
            <a:off x="1417650" y="1357100"/>
            <a:ext cx="93567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t>Up to this point, we used a covariance matrix whose values outside the principal diagonal were all the same. From now on, we use a covariance matrix whose values are different and there are </a:t>
            </a:r>
            <a:r>
              <a:rPr b="1" lang="en-US"/>
              <a:t>products that are correlated and products that are not correlated.</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25" name="Google Shape;225;p25"/>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alibri"/>
              <a:buNone/>
            </a:pPr>
            <a:r>
              <a:rPr lang="en-US"/>
              <a:t>Trials with custom covariance matrix</a:t>
            </a:r>
            <a:endParaRPr/>
          </a:p>
        </p:txBody>
      </p:sp>
      <p:sp>
        <p:nvSpPr>
          <p:cNvPr id="226" name="Google Shape;226;p25"/>
          <p:cNvSpPr txBox="1"/>
          <p:nvPr/>
        </p:nvSpPr>
        <p:spPr>
          <a:xfrm>
            <a:off x="1417650" y="2582400"/>
            <a:ext cx="93567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US"/>
              <a:t>Even in this case the agent is able to achieve </a:t>
            </a:r>
            <a:r>
              <a:rPr b="1" lang="en-US"/>
              <a:t>sublinear regret</a:t>
            </a:r>
            <a:r>
              <a:rPr lang="en-US"/>
              <a:t> in every situation, proving that is a consistent and effective learning agent in these scenarios.</a:t>
            </a:r>
            <a:endParaRPr/>
          </a:p>
          <a:p>
            <a:pPr indent="-317500" lvl="0" marL="457200" rtl="0" algn="l">
              <a:lnSpc>
                <a:spcPct val="150000"/>
              </a:lnSpc>
              <a:spcBef>
                <a:spcPts val="0"/>
              </a:spcBef>
              <a:spcAft>
                <a:spcPts val="0"/>
              </a:spcAft>
              <a:buSzPts val="1400"/>
              <a:buChar char="●"/>
            </a:pPr>
            <a:r>
              <a:rPr lang="en-US"/>
              <a:t>By the previous trials we can highlight how increasing product correlation leads to an increased variance in the regret, and how reducing the budget limits the agent exploration leading to steeper regret graphs in the </a:t>
            </a:r>
            <a:r>
              <a:rPr lang="en-US"/>
              <a:t>initial</a:t>
            </a:r>
            <a:r>
              <a:rPr lang="en-US"/>
              <a:t> rounds.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32" name="Google Shape;232;p26"/>
          <p:cNvSpPr txBox="1"/>
          <p:nvPr>
            <p:ph type="title"/>
          </p:nvPr>
        </p:nvSpPr>
        <p:spPr>
          <a:xfrm>
            <a:off x="2033955" y="3157151"/>
            <a:ext cx="861646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400"/>
              <a:buFont typeface="Calibri"/>
              <a:buNone/>
            </a:pPr>
            <a:r>
              <a:rPr lang="en-US" sz="2400" u="sng">
                <a:solidFill>
                  <a:srgbClr val="213652"/>
                </a:solidFill>
              </a:rPr>
              <a:t>Requirement 3: Best-of-both-worlds algorithms with a single product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39" name="Google Shape;239;p2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Requirement features</a:t>
            </a:r>
            <a:endParaRPr/>
          </a:p>
        </p:txBody>
      </p:sp>
      <p:sp>
        <p:nvSpPr>
          <p:cNvPr id="240" name="Google Shape;240;p27"/>
          <p:cNvSpPr txBox="1"/>
          <p:nvPr/>
        </p:nvSpPr>
        <p:spPr>
          <a:xfrm>
            <a:off x="692950" y="2143525"/>
            <a:ext cx="68436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Dynamic pricing in rapidly changing markets requires algorithms that can:</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Adapt</a:t>
            </a:r>
            <a:r>
              <a:rPr lang="en-US" sz="1100">
                <a:solidFill>
                  <a:schemeClr val="dk1"/>
                </a:solidFill>
              </a:rPr>
              <a:t> to non-stationary demand patterns.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Respect global budget limits</a:t>
            </a:r>
            <a:r>
              <a:rPr lang="en-US" sz="1100">
                <a:solidFill>
                  <a:schemeClr val="dk1"/>
                </a:solidFill>
              </a:rPr>
              <a:t> over long horizons.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Balance exploration and exploitation</a:t>
            </a:r>
            <a:r>
              <a:rPr lang="en-US" sz="1100">
                <a:solidFill>
                  <a:schemeClr val="dk1"/>
                </a:solidFill>
              </a:rPr>
              <a:t> without prior knowledge of distributions.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We test a </a:t>
            </a:r>
            <a:r>
              <a:rPr b="1" lang="en-US" sz="1100">
                <a:solidFill>
                  <a:schemeClr val="dk1"/>
                </a:solidFill>
              </a:rPr>
              <a:t>Primal-Dual agent</a:t>
            </a:r>
            <a:r>
              <a:rPr lang="en-US" sz="1100">
                <a:solidFill>
                  <a:schemeClr val="dk1"/>
                </a:solidFill>
              </a:rPr>
              <a:t> based on EXP3.P in multiple nonstationary valuation environments.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47" name="Google Shape;247;p2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Nonstationary Pricing Environments</a:t>
            </a:r>
            <a:endParaRPr/>
          </a:p>
        </p:txBody>
      </p:sp>
      <p:sp>
        <p:nvSpPr>
          <p:cNvPr id="248" name="Google Shape;248;p28"/>
          <p:cNvSpPr txBox="1"/>
          <p:nvPr/>
        </p:nvSpPr>
        <p:spPr>
          <a:xfrm>
            <a:off x="932500" y="1661075"/>
            <a:ext cx="9649200" cy="369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We model customer valuations with </a:t>
            </a:r>
            <a:r>
              <a:rPr b="1" lang="en-US" sz="1100">
                <a:solidFill>
                  <a:schemeClr val="dk1"/>
                </a:solidFill>
              </a:rPr>
              <a:t>three dynamic probability distributions</a:t>
            </a:r>
            <a:r>
              <a:rPr lang="en-US" sz="1100">
                <a:solidFill>
                  <a:schemeClr val="dk1"/>
                </a:solidFill>
              </a:rPr>
              <a:t> restricted to [0,1]:</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Beta distribution</a:t>
            </a:r>
            <a:r>
              <a:rPr lang="en-US" sz="1100">
                <a:solidFill>
                  <a:schemeClr val="dk1"/>
                </a:solidFill>
              </a:rPr>
              <a:t>: allows flexible skewness and concentration, capturing diverse preference profiles.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Truncated Normal distribution</a:t>
            </a:r>
            <a:r>
              <a:rPr lang="en-US" sz="1100">
                <a:solidFill>
                  <a:schemeClr val="dk1"/>
                </a:solidFill>
              </a:rPr>
              <a:t>: captures valuations centered around a mean, with varying spread.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Truncated Exponential distribution</a:t>
            </a:r>
            <a:r>
              <a:rPr lang="en-US" sz="1100">
                <a:solidFill>
                  <a:schemeClr val="dk1"/>
                </a:solidFill>
              </a:rPr>
              <a:t>: produces heavily skewed valuations, either toward low or high willingness to pay.</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Nonstationarity is introduced through random </a:t>
            </a:r>
            <a:r>
              <a:rPr b="1" lang="en-US" sz="1100">
                <a:solidFill>
                  <a:schemeClr val="dk1"/>
                </a:solidFill>
              </a:rPr>
              <a:t>mode changes</a:t>
            </a:r>
            <a:r>
              <a:rPr lang="en-US" sz="1100">
                <a:solidFill>
                  <a:schemeClr val="dk1"/>
                </a:solidFill>
              </a:rPr>
              <a:t> at every round:</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Jump</a:t>
            </a:r>
            <a:r>
              <a:rPr lang="en-US" sz="1100">
                <a:solidFill>
                  <a:schemeClr val="dk1"/>
                </a:solidFill>
              </a:rPr>
              <a:t>: sudden reinitialization of parameters.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Drift</a:t>
            </a:r>
            <a:r>
              <a:rPr lang="en-US" sz="1100">
                <a:solidFill>
                  <a:schemeClr val="dk1"/>
                </a:solidFill>
              </a:rPr>
              <a:t>: gradual evolution, mimicking slow market trends.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Spike</a:t>
            </a:r>
            <a:r>
              <a:rPr lang="en-US" sz="1100">
                <a:solidFill>
                  <a:schemeClr val="dk1"/>
                </a:solidFill>
              </a:rPr>
              <a:t>: temporary concentration around extreme values.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This creates highly volatile demand conditions where a static pricing strategy would fail.</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55" name="Google Shape;255;p2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Learning Agent</a:t>
            </a:r>
            <a:endParaRPr/>
          </a:p>
        </p:txBody>
      </p:sp>
      <p:sp>
        <p:nvSpPr>
          <p:cNvPr id="256" name="Google Shape;256;p29"/>
          <p:cNvSpPr txBox="1"/>
          <p:nvPr/>
        </p:nvSpPr>
        <p:spPr>
          <a:xfrm>
            <a:off x="883925" y="1690200"/>
            <a:ext cx="8444700" cy="39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We design a </a:t>
            </a:r>
            <a:r>
              <a:rPr b="1" lang="en-US" sz="1100">
                <a:solidFill>
                  <a:schemeClr val="dk1"/>
                </a:solidFill>
              </a:rPr>
              <a:t>Primal-Dual EXP3.P agent</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Primal step (EXP3.P):</a:t>
            </a:r>
            <a:br>
              <a:rPr b="1" lang="en-U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Maintains weights over possible prices.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Chooses prices with probabilities based on exponential weights.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Corrects bias and balances exploration (γ) with exploitation.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Dual step (budget pacing):</a:t>
            </a:r>
            <a:br>
              <a:rPr b="1" lang="en-U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Updates a </a:t>
            </a:r>
            <a:r>
              <a:rPr b="1" lang="en-US" sz="1100">
                <a:solidFill>
                  <a:schemeClr val="dk1"/>
                </a:solidFill>
              </a:rPr>
              <a:t>Lagrangian multiplier λ</a:t>
            </a:r>
            <a:r>
              <a:rPr lang="en-US" sz="1100">
                <a:solidFill>
                  <a:schemeClr val="dk1"/>
                </a:solidFill>
              </a:rPr>
              <a:t> via online gradient descent.</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Penalizes overspending, steering the agent to respect average budget ρ = B/T.</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Conservatism emerges naturally when λ increases.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This ensures the agent remains feasible while adapting to changes.</a:t>
            </a:r>
            <a:endParaRPr b="1" sz="1100">
              <a:solidFill>
                <a:schemeClr val="dk1"/>
              </a:solidFill>
            </a:endParaRPr>
          </a:p>
        </p:txBody>
      </p:sp>
      <p:pic>
        <p:nvPicPr>
          <p:cNvPr id="257" name="Google Shape;257;p29"/>
          <p:cNvPicPr preferRelativeResize="0"/>
          <p:nvPr/>
        </p:nvPicPr>
        <p:blipFill>
          <a:blip r:embed="rId3">
            <a:alphaModFix/>
          </a:blip>
          <a:stretch>
            <a:fillRect/>
          </a:stretch>
        </p:blipFill>
        <p:spPr>
          <a:xfrm>
            <a:off x="7201175" y="1380025"/>
            <a:ext cx="3943175" cy="319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64" name="Google Shape;264;p3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a:t>
            </a:r>
            <a:endParaRPr/>
          </a:p>
        </p:txBody>
      </p:sp>
      <p:sp>
        <p:nvSpPr>
          <p:cNvPr id="265" name="Google Shape;265;p30"/>
          <p:cNvSpPr txBox="1"/>
          <p:nvPr/>
        </p:nvSpPr>
        <p:spPr>
          <a:xfrm>
            <a:off x="2127325" y="2047500"/>
            <a:ext cx="6971400" cy="276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We compare against a </a:t>
            </a:r>
            <a:r>
              <a:rPr b="1" lang="en-US" sz="1100">
                <a:solidFill>
                  <a:schemeClr val="dk1"/>
                </a:solidFill>
              </a:rPr>
              <a:t>clairvoyant benchmark</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Knows the </a:t>
            </a:r>
            <a:r>
              <a:rPr b="1" lang="en-US" sz="1100">
                <a:solidFill>
                  <a:schemeClr val="dk1"/>
                </a:solidFill>
              </a:rPr>
              <a:t>true win probability</a:t>
            </a:r>
            <a:r>
              <a:rPr lang="en-US" sz="1100">
                <a:solidFill>
                  <a:schemeClr val="dk1"/>
                </a:solidFill>
              </a:rPr>
              <a:t> at each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Chooses the </a:t>
            </a:r>
            <a:r>
              <a:rPr b="1" lang="en-US" sz="1100">
                <a:solidFill>
                  <a:schemeClr val="dk1"/>
                </a:solidFill>
              </a:rPr>
              <a:t>optimal distribution over prices</a:t>
            </a:r>
            <a:r>
              <a:rPr lang="en-US" sz="1100">
                <a:solidFill>
                  <a:schemeClr val="dk1"/>
                </a:solidFill>
              </a:rPr>
              <a:t> by solving a linear program:</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Maximize expected reward (price – cost) × probability of sale.</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Constrained by expected budget usage ≤ ρ.</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This provides the </a:t>
            </a:r>
            <a:r>
              <a:rPr b="1" lang="en-US" sz="1100">
                <a:solidFill>
                  <a:schemeClr val="dk1"/>
                </a:solidFill>
              </a:rPr>
              <a:t>upper bound</a:t>
            </a:r>
            <a:r>
              <a:rPr lang="en-US" sz="1100">
                <a:solidFill>
                  <a:schemeClr val="dk1"/>
                </a:solidFill>
              </a:rPr>
              <a:t> on performance.</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Regret</a:t>
            </a:r>
            <a:r>
              <a:rPr lang="en-US" sz="1100">
                <a:solidFill>
                  <a:schemeClr val="dk1"/>
                </a:solidFill>
              </a:rPr>
              <a:t> is defined as the gap between the clairvoyant and the agent.</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72" name="Google Shape;272;p3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 Setup</a:t>
            </a:r>
            <a:endParaRPr/>
          </a:p>
        </p:txBody>
      </p:sp>
      <p:sp>
        <p:nvSpPr>
          <p:cNvPr id="273" name="Google Shape;273;p31"/>
          <p:cNvSpPr txBox="1"/>
          <p:nvPr/>
        </p:nvSpPr>
        <p:spPr>
          <a:xfrm>
            <a:off x="1942775" y="1758200"/>
            <a:ext cx="7076700" cy="3582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Horizon:</a:t>
            </a:r>
            <a:r>
              <a:rPr lang="en-US" sz="1100">
                <a:solidFill>
                  <a:schemeClr val="dk1"/>
                </a:solidFill>
              </a:rPr>
              <a:t> T = 7000 rounds.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Budget:</a:t>
            </a:r>
            <a:r>
              <a:rPr lang="en-US" sz="1100">
                <a:solidFill>
                  <a:schemeClr val="dk1"/>
                </a:solidFill>
              </a:rPr>
              <a:t> B = 3200 (average ρ ≈ 0.46 per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Number of arms:</a:t>
            </a:r>
            <a:r>
              <a:rPr lang="en-US" sz="1100">
                <a:solidFill>
                  <a:schemeClr val="dk1"/>
                </a:solidFill>
              </a:rPr>
              <a:t> K = O(T^⅓) ≈ 18 price points in [0,1].</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Agent step size (η):</a:t>
            </a:r>
            <a:r>
              <a:rPr lang="en-US" sz="1100">
                <a:solidFill>
                  <a:schemeClr val="dk1"/>
                </a:solidFill>
              </a:rPr>
              <a:t> T^(-½).</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Trials:</a:t>
            </a:r>
            <a:r>
              <a:rPr lang="en-US" sz="1100">
                <a:solidFill>
                  <a:schemeClr val="dk1"/>
                </a:solidFill>
              </a:rPr>
              <a:t> 20 independent epochs with different random seeds.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Metrics: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Chosen price distribution</a:t>
            </a:r>
            <a:r>
              <a:rPr lang="en-US" sz="1100">
                <a:solidFill>
                  <a:schemeClr val="dk1"/>
                </a:solidFill>
              </a:rPr>
              <a:t> (which prices the agent prefers).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payments</a:t>
            </a:r>
            <a:r>
              <a:rPr lang="en-US" sz="1100">
                <a:solidFill>
                  <a:schemeClr val="dk1"/>
                </a:solidFill>
              </a:rPr>
              <a:t> (how budget is spent over time).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regret</a:t>
            </a:r>
            <a:r>
              <a:rPr lang="en-US" sz="1100">
                <a:solidFill>
                  <a:schemeClr val="dk1"/>
                </a:solidFill>
              </a:rPr>
              <a:t> (distance to clairvoyant benchmark).</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80" name="Google Shape;280;p3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Beta Environment</a:t>
            </a:r>
            <a:endParaRPr/>
          </a:p>
        </p:txBody>
      </p:sp>
      <p:sp>
        <p:nvSpPr>
          <p:cNvPr id="281" name="Google Shape;281;p32"/>
          <p:cNvSpPr txBox="1"/>
          <p:nvPr/>
        </p:nvSpPr>
        <p:spPr>
          <a:xfrm>
            <a:off x="343225" y="4468375"/>
            <a:ext cx="112971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Chosen Prices:</a:t>
            </a:r>
            <a:r>
              <a:rPr lang="en-US" sz="1100">
                <a:solidFill>
                  <a:schemeClr val="dk1"/>
                </a:solidFill>
              </a:rPr>
              <a:t> Agent develops a strong preference around price ≈ 0.7. Variability remains high due to both nonstationarity and EXP3.P exploration. Peaks shift between runs, reflected in wide uncertainty bands.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Payments:</a:t>
            </a:r>
            <a:r>
              <a:rPr lang="en-US" sz="1100">
                <a:solidFill>
                  <a:schemeClr val="dk1"/>
                </a:solidFill>
              </a:rPr>
              <a:t> Payments grow sublinearly. Budget never fully exhausted, indicating the pacing mechanism prevents overspending but leaves resources unused.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Regret:</a:t>
            </a:r>
            <a:r>
              <a:rPr lang="en-US" sz="1100">
                <a:solidFill>
                  <a:schemeClr val="dk1"/>
                </a:solidFill>
              </a:rPr>
              <a:t> Increases sublinearly, which aligns with no-regret theory. However, regret variance is large, suggesting sensitivity to environment fluctuations.</a:t>
            </a:r>
            <a:br>
              <a:rPr lang="en-US" sz="1100">
                <a:solidFill>
                  <a:schemeClr val="dk1"/>
                </a:solidFill>
              </a:rPr>
            </a:br>
            <a:endParaRPr sz="1100">
              <a:solidFill>
                <a:schemeClr val="dk1"/>
              </a:solidFill>
            </a:endParaRPr>
          </a:p>
        </p:txBody>
      </p:sp>
      <p:pic>
        <p:nvPicPr>
          <p:cNvPr id="282" name="Google Shape;282;p32"/>
          <p:cNvPicPr preferRelativeResize="0"/>
          <p:nvPr/>
        </p:nvPicPr>
        <p:blipFill>
          <a:blip r:embed="rId3">
            <a:alphaModFix/>
          </a:blip>
          <a:stretch>
            <a:fillRect/>
          </a:stretch>
        </p:blipFill>
        <p:spPr>
          <a:xfrm>
            <a:off x="594577" y="1403538"/>
            <a:ext cx="2939900" cy="2295525"/>
          </a:xfrm>
          <a:prstGeom prst="rect">
            <a:avLst/>
          </a:prstGeom>
          <a:noFill/>
          <a:ln>
            <a:noFill/>
          </a:ln>
        </p:spPr>
      </p:pic>
      <p:pic>
        <p:nvPicPr>
          <p:cNvPr id="283" name="Google Shape;283;p32"/>
          <p:cNvPicPr preferRelativeResize="0"/>
          <p:nvPr/>
        </p:nvPicPr>
        <p:blipFill>
          <a:blip r:embed="rId4">
            <a:alphaModFix/>
          </a:blip>
          <a:stretch>
            <a:fillRect/>
          </a:stretch>
        </p:blipFill>
        <p:spPr>
          <a:xfrm>
            <a:off x="4217850" y="1413825"/>
            <a:ext cx="2939900" cy="2274925"/>
          </a:xfrm>
          <a:prstGeom prst="rect">
            <a:avLst/>
          </a:prstGeom>
          <a:noFill/>
          <a:ln>
            <a:noFill/>
          </a:ln>
        </p:spPr>
      </p:pic>
      <p:pic>
        <p:nvPicPr>
          <p:cNvPr id="284" name="Google Shape;284;p32"/>
          <p:cNvPicPr preferRelativeResize="0"/>
          <p:nvPr/>
        </p:nvPicPr>
        <p:blipFill>
          <a:blip r:embed="rId5">
            <a:alphaModFix/>
          </a:blip>
          <a:stretch>
            <a:fillRect/>
          </a:stretch>
        </p:blipFill>
        <p:spPr>
          <a:xfrm>
            <a:off x="8230749" y="1413837"/>
            <a:ext cx="2894902" cy="227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1" name="Google Shape;51;p6"/>
          <p:cNvSpPr txBox="1"/>
          <p:nvPr>
            <p:ph type="title"/>
          </p:nvPr>
        </p:nvSpPr>
        <p:spPr>
          <a:xfrm>
            <a:off x="1870201" y="3157200"/>
            <a:ext cx="8954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800"/>
              <a:buFont typeface="Calibri"/>
              <a:buNone/>
            </a:pPr>
            <a:r>
              <a:rPr lang="en-US" u="sng">
                <a:solidFill>
                  <a:srgbClr val="213652"/>
                </a:solidFill>
              </a:rPr>
              <a:t>Requirement 1: Single product and stochastic environment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91" name="Google Shape;291;p3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Truncated Normal Environment</a:t>
            </a:r>
            <a:endParaRPr/>
          </a:p>
        </p:txBody>
      </p:sp>
      <p:sp>
        <p:nvSpPr>
          <p:cNvPr id="292" name="Google Shape;292;p33"/>
          <p:cNvSpPr txBox="1"/>
          <p:nvPr/>
        </p:nvSpPr>
        <p:spPr>
          <a:xfrm>
            <a:off x="177750" y="4536375"/>
            <a:ext cx="11836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Chosen Prices:</a:t>
            </a:r>
            <a:r>
              <a:rPr lang="en-US" sz="1100">
                <a:solidFill>
                  <a:schemeClr val="dk1"/>
                </a:solidFill>
              </a:rPr>
              <a:t> Clear concentration around one price peak (≈ 0.6–0.7). Still, large variance remains due to exploration and shifting optimal solutions. The agent frequently re-adjusts rather than locking onto a single value.</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Cumulative Payments:</a:t>
            </a:r>
            <a:r>
              <a:rPr lang="en-US" sz="1100">
                <a:solidFill>
                  <a:schemeClr val="dk1"/>
                </a:solidFill>
              </a:rPr>
              <a:t> Payments steadily rise but plateau well below the budget line. The agent avoids overspending but sacrifices potential revenue. Conservative budget pacing dominates.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Cumulative Regret:</a:t>
            </a:r>
            <a:r>
              <a:rPr lang="en-US" sz="1100">
                <a:solidFill>
                  <a:schemeClr val="dk1"/>
                </a:solidFill>
              </a:rPr>
              <a:t> Sublinear growth. Regret per round decreases over time, confirming learning effectiveness. However, the widening uncertainty region reflects the instability of the clairvoyant benchmark in highly nonstationary settings.</a:t>
            </a:r>
            <a:endParaRPr sz="1100">
              <a:solidFill>
                <a:schemeClr val="dk1"/>
              </a:solidFill>
            </a:endParaRPr>
          </a:p>
        </p:txBody>
      </p:sp>
      <p:pic>
        <p:nvPicPr>
          <p:cNvPr id="293" name="Google Shape;293;p33"/>
          <p:cNvPicPr preferRelativeResize="0"/>
          <p:nvPr/>
        </p:nvPicPr>
        <p:blipFill>
          <a:blip r:embed="rId3">
            <a:alphaModFix/>
          </a:blip>
          <a:stretch>
            <a:fillRect/>
          </a:stretch>
        </p:blipFill>
        <p:spPr>
          <a:xfrm>
            <a:off x="759702" y="1681350"/>
            <a:ext cx="2969500" cy="2318651"/>
          </a:xfrm>
          <a:prstGeom prst="rect">
            <a:avLst/>
          </a:prstGeom>
          <a:noFill/>
          <a:ln>
            <a:noFill/>
          </a:ln>
        </p:spPr>
      </p:pic>
      <p:pic>
        <p:nvPicPr>
          <p:cNvPr id="294" name="Google Shape;294;p33"/>
          <p:cNvPicPr preferRelativeResize="0"/>
          <p:nvPr/>
        </p:nvPicPr>
        <p:blipFill>
          <a:blip r:embed="rId4">
            <a:alphaModFix/>
          </a:blip>
          <a:stretch>
            <a:fillRect/>
          </a:stretch>
        </p:blipFill>
        <p:spPr>
          <a:xfrm>
            <a:off x="4080341" y="1681350"/>
            <a:ext cx="2996410" cy="2318650"/>
          </a:xfrm>
          <a:prstGeom prst="rect">
            <a:avLst/>
          </a:prstGeom>
          <a:noFill/>
          <a:ln>
            <a:noFill/>
          </a:ln>
        </p:spPr>
      </p:pic>
      <p:pic>
        <p:nvPicPr>
          <p:cNvPr id="295" name="Google Shape;295;p33"/>
          <p:cNvPicPr preferRelativeResize="0"/>
          <p:nvPr/>
        </p:nvPicPr>
        <p:blipFill>
          <a:blip r:embed="rId5">
            <a:alphaModFix/>
          </a:blip>
          <a:stretch>
            <a:fillRect/>
          </a:stretch>
        </p:blipFill>
        <p:spPr>
          <a:xfrm>
            <a:off x="8063449" y="1681350"/>
            <a:ext cx="2950551" cy="231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02" name="Google Shape;302;p3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Truncated Exponential Environment</a:t>
            </a:r>
            <a:endParaRPr/>
          </a:p>
        </p:txBody>
      </p:sp>
      <p:sp>
        <p:nvSpPr>
          <p:cNvPr id="303" name="Google Shape;303;p34"/>
          <p:cNvSpPr txBox="1"/>
          <p:nvPr/>
        </p:nvSpPr>
        <p:spPr>
          <a:xfrm>
            <a:off x="223425" y="4332400"/>
            <a:ext cx="11446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Chosen Prices:</a:t>
            </a:r>
            <a:r>
              <a:rPr lang="en-US" sz="1100">
                <a:solidFill>
                  <a:schemeClr val="dk1"/>
                </a:solidFill>
              </a:rPr>
              <a:t> Unlike Beta or Normal, no dominant peak emerges. Prices are scattered, reflecting the steeply shifting nature of exponential valuations. Exploration dominates, with wide uncertainty bands.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Cumulative Payments:</a:t>
            </a:r>
            <a:r>
              <a:rPr lang="en-US" sz="1100">
                <a:solidFill>
                  <a:schemeClr val="dk1"/>
                </a:solidFill>
              </a:rPr>
              <a:t> Extremely conservative. Payments stay far below budget, revealing inefficiency. The agent adapts to frequent low-valuations but non </a:t>
            </a:r>
            <a:r>
              <a:rPr lang="en-US" sz="1100">
                <a:solidFill>
                  <a:schemeClr val="dk1"/>
                </a:solidFill>
              </a:rPr>
              <a:t>utilizes</a:t>
            </a:r>
            <a:r>
              <a:rPr lang="en-US" sz="1100">
                <a:solidFill>
                  <a:schemeClr val="dk1"/>
                </a:solidFill>
              </a:rPr>
              <a:t> opportunities for higher sales.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Cumulative Regret:</a:t>
            </a:r>
            <a:r>
              <a:rPr lang="en-US" sz="1100">
                <a:solidFill>
                  <a:schemeClr val="dk1"/>
                </a:solidFill>
              </a:rPr>
              <a:t> Nearly linear growth compared to other environments, but variability across runs is smaller. Sublinearity is still present but weaker, suggesting the environment is hardest to learn in.</a:t>
            </a:r>
            <a:endParaRPr sz="1100">
              <a:solidFill>
                <a:schemeClr val="dk1"/>
              </a:solidFill>
            </a:endParaRPr>
          </a:p>
        </p:txBody>
      </p:sp>
      <p:pic>
        <p:nvPicPr>
          <p:cNvPr id="304" name="Google Shape;304;p34"/>
          <p:cNvPicPr preferRelativeResize="0"/>
          <p:nvPr/>
        </p:nvPicPr>
        <p:blipFill>
          <a:blip r:embed="rId3">
            <a:alphaModFix/>
          </a:blip>
          <a:stretch>
            <a:fillRect/>
          </a:stretch>
        </p:blipFill>
        <p:spPr>
          <a:xfrm>
            <a:off x="8385100" y="1341750"/>
            <a:ext cx="3184885" cy="2502800"/>
          </a:xfrm>
          <a:prstGeom prst="rect">
            <a:avLst/>
          </a:prstGeom>
          <a:noFill/>
          <a:ln>
            <a:noFill/>
          </a:ln>
        </p:spPr>
      </p:pic>
      <p:pic>
        <p:nvPicPr>
          <p:cNvPr id="305" name="Google Shape;305;p34"/>
          <p:cNvPicPr preferRelativeResize="0"/>
          <p:nvPr/>
        </p:nvPicPr>
        <p:blipFill>
          <a:blip r:embed="rId4">
            <a:alphaModFix/>
          </a:blip>
          <a:stretch>
            <a:fillRect/>
          </a:stretch>
        </p:blipFill>
        <p:spPr>
          <a:xfrm>
            <a:off x="4426950" y="1341750"/>
            <a:ext cx="3561100" cy="2755624"/>
          </a:xfrm>
          <a:prstGeom prst="rect">
            <a:avLst/>
          </a:prstGeom>
          <a:noFill/>
          <a:ln>
            <a:noFill/>
          </a:ln>
        </p:spPr>
      </p:pic>
      <p:pic>
        <p:nvPicPr>
          <p:cNvPr id="306" name="Google Shape;306;p34"/>
          <p:cNvPicPr preferRelativeResize="0"/>
          <p:nvPr/>
        </p:nvPicPr>
        <p:blipFill>
          <a:blip r:embed="rId5">
            <a:alphaModFix/>
          </a:blip>
          <a:stretch>
            <a:fillRect/>
          </a:stretch>
        </p:blipFill>
        <p:spPr>
          <a:xfrm>
            <a:off x="615200" y="1341750"/>
            <a:ext cx="3474748" cy="275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13" name="Google Shape;313;p3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Insights </a:t>
            </a:r>
            <a:endParaRPr/>
          </a:p>
        </p:txBody>
      </p:sp>
      <p:sp>
        <p:nvSpPr>
          <p:cNvPr id="314" name="Google Shape;314;p35"/>
          <p:cNvSpPr txBox="1"/>
          <p:nvPr/>
        </p:nvSpPr>
        <p:spPr>
          <a:xfrm>
            <a:off x="355500" y="1453500"/>
            <a:ext cx="11013900" cy="3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Budget Safety:</a:t>
            </a:r>
            <a:r>
              <a:rPr lang="en-US" sz="1100">
                <a:solidFill>
                  <a:schemeClr val="dk1"/>
                </a:solidFill>
              </a:rPr>
              <a:t> Agent never overspends, always satisfies global constraint.</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Conservatism:</a:t>
            </a:r>
            <a:r>
              <a:rPr lang="en-US" sz="1100">
                <a:solidFill>
                  <a:schemeClr val="dk1"/>
                </a:solidFill>
              </a:rPr>
              <a:t> Leaves a significant fraction of the budget unused, especially in Exponential environments.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Exploration Costs:</a:t>
            </a:r>
            <a:r>
              <a:rPr lang="en-US" sz="1100">
                <a:solidFill>
                  <a:schemeClr val="dk1"/>
                </a:solidFill>
              </a:rPr>
              <a:t> Wide variance in chosen prices shows persistent exploration.</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Performance Differences:</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Beta &amp; Normal: identifiable dominant price.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Exponential: scattered choices, harder to exploit.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Regret:</a:t>
            </a:r>
            <a:r>
              <a:rPr lang="en-US" sz="1100">
                <a:solidFill>
                  <a:schemeClr val="dk1"/>
                </a:solidFill>
              </a:rPr>
              <a:t> Always sublinear, confirming theoretical guarantees, but higher in harsher environments.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The proposed algorithm demonstrates the </a:t>
            </a:r>
            <a:r>
              <a:rPr b="1" lang="en-US" sz="1100">
                <a:solidFill>
                  <a:schemeClr val="dk1"/>
                </a:solidFill>
              </a:rPr>
              <a:t>best-of-both-worlds</a:t>
            </a:r>
            <a:r>
              <a:rPr lang="en-US" sz="1100">
                <a:solidFill>
                  <a:schemeClr val="dk1"/>
                </a:solidFill>
              </a:rPr>
              <a:t> property: it is both </a:t>
            </a:r>
            <a:r>
              <a:rPr b="1" lang="en-US" sz="1100">
                <a:solidFill>
                  <a:schemeClr val="dk1"/>
                </a:solidFill>
              </a:rPr>
              <a:t>no-regret</a:t>
            </a:r>
            <a:r>
              <a:rPr lang="en-US" sz="1100">
                <a:solidFill>
                  <a:schemeClr val="dk1"/>
                </a:solidFill>
              </a:rPr>
              <a:t> and </a:t>
            </a:r>
            <a:r>
              <a:rPr b="1" lang="en-US" sz="1100">
                <a:solidFill>
                  <a:schemeClr val="dk1"/>
                </a:solidFill>
              </a:rPr>
              <a:t>budget-feasible</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The pacing mechanism successfully prevents overspending but may </a:t>
            </a:r>
            <a:r>
              <a:rPr b="1" lang="en-US" sz="1100">
                <a:solidFill>
                  <a:schemeClr val="dk1"/>
                </a:solidFill>
              </a:rPr>
              <a:t>underutilize resources</a:t>
            </a:r>
            <a:r>
              <a:rPr lang="en-US" sz="1100">
                <a:solidFill>
                  <a:schemeClr val="dk1"/>
                </a:solidFill>
              </a:rPr>
              <a:t>, especially in exponential environments.</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320" name="Google Shape;320;p36"/>
          <p:cNvSpPr txBox="1"/>
          <p:nvPr>
            <p:ph type="title"/>
          </p:nvPr>
        </p:nvSpPr>
        <p:spPr>
          <a:xfrm>
            <a:off x="2278197" y="3157151"/>
            <a:ext cx="8677018"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400"/>
              <a:buFont typeface="Calibri"/>
              <a:buNone/>
            </a:pPr>
            <a:r>
              <a:rPr lang="en-US" sz="2400" u="sng">
                <a:solidFill>
                  <a:srgbClr val="213652"/>
                </a:solidFill>
              </a:rPr>
              <a:t>Requirement 4: Best-of-both-worlds with multiple products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27" name="Google Shape;327;p3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a:t>Goal:</a:t>
            </a:r>
            <a:endParaRPr/>
          </a:p>
        </p:txBody>
      </p:sp>
      <p:sp>
        <p:nvSpPr>
          <p:cNvPr id="328" name="Google Shape;328;p37"/>
          <p:cNvSpPr txBox="1"/>
          <p:nvPr/>
        </p:nvSpPr>
        <p:spPr>
          <a:xfrm>
            <a:off x="408025" y="1845625"/>
            <a:ext cx="8794200" cy="19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Design algorithms that adapt to </a:t>
            </a:r>
            <a:r>
              <a:rPr b="1" lang="en-US" sz="1100">
                <a:solidFill>
                  <a:schemeClr val="dk1"/>
                </a:solidFill>
              </a:rPr>
              <a:t>non-stationary multi-product pricing</a:t>
            </a:r>
            <a:r>
              <a:rPr lang="en-US" sz="1100">
                <a:solidFill>
                  <a:schemeClr val="dk1"/>
                </a:solidFill>
              </a:rPr>
              <a:t> environments.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Must balance:</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Exploration vs Exploitation</a:t>
            </a:r>
            <a:r>
              <a:rPr lang="en-US" sz="1100">
                <a:solidFill>
                  <a:schemeClr val="dk1"/>
                </a:solidFill>
              </a:rPr>
              <a:t> (learn valuations while maximizing revenue).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Budget / resource constraints</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Best-of-both-worlds</a:t>
            </a:r>
            <a:r>
              <a:rPr lang="en-US" sz="1100">
                <a:solidFill>
                  <a:schemeClr val="dk1"/>
                </a:solidFill>
              </a:rPr>
              <a:t>: near-optimal against stochastic and adversarial demand.</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35" name="Google Shape;335;p3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Environment: Multi-Product Pricing</a:t>
            </a:r>
            <a:endParaRPr/>
          </a:p>
        </p:txBody>
      </p:sp>
      <p:sp>
        <p:nvSpPr>
          <p:cNvPr id="336" name="Google Shape;336;p38"/>
          <p:cNvSpPr txBox="1"/>
          <p:nvPr/>
        </p:nvSpPr>
        <p:spPr>
          <a:xfrm>
            <a:off x="854825" y="1738800"/>
            <a:ext cx="7482900" cy="37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Models consumer valuations as </a:t>
            </a:r>
            <a:r>
              <a:rPr b="1" lang="en-US" sz="1100">
                <a:solidFill>
                  <a:schemeClr val="dk1"/>
                </a:solidFill>
              </a:rPr>
              <a:t>logit-normal distribution</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Supports </a:t>
            </a:r>
            <a:r>
              <a:rPr b="1" lang="en-US" sz="1100">
                <a:solidFill>
                  <a:schemeClr val="dk1"/>
                </a:solidFill>
              </a:rPr>
              <a:t>multiple correlated products</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Key features: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Randomized valuations per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Valuations drift slowly over time (</a:t>
            </a:r>
            <a:r>
              <a:rPr lang="en-US" sz="1100">
                <a:solidFill>
                  <a:srgbClr val="188038"/>
                </a:solidFill>
                <a:latin typeface="Roboto Mono"/>
                <a:ea typeface="Roboto Mono"/>
                <a:cs typeface="Roboto Mono"/>
                <a:sym typeface="Roboto Mono"/>
              </a:rPr>
              <a:t>update_means</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Consumer buys if valuation ≥ price.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Provides: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rgbClr val="188038"/>
                </a:solidFill>
                <a:latin typeface="Roboto Mono"/>
                <a:ea typeface="Roboto Mono"/>
                <a:cs typeface="Roboto Mono"/>
                <a:sym typeface="Roboto Mono"/>
              </a:rPr>
              <a:t>round()</a:t>
            </a:r>
            <a:r>
              <a:rPr lang="en-US" sz="1100">
                <a:solidFill>
                  <a:schemeClr val="dk1"/>
                </a:solidFill>
              </a:rPr>
              <a:t> → simulate purchases + revenue.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compute_Q()</a:t>
            </a:r>
            <a:r>
              <a:rPr lang="en-US" sz="1100">
                <a:solidFill>
                  <a:schemeClr val="dk1"/>
                </a:solidFill>
              </a:rPr>
              <a:t> → probability demand curve per price.</a:t>
            </a:r>
            <a:endParaRPr sz="1100">
              <a:solidFill>
                <a:schemeClr val="dk1"/>
              </a:solidFill>
            </a:endParaRPr>
          </a:p>
        </p:txBody>
      </p:sp>
      <p:pic>
        <p:nvPicPr>
          <p:cNvPr id="337" name="Google Shape;337;p38"/>
          <p:cNvPicPr preferRelativeResize="0"/>
          <p:nvPr/>
        </p:nvPicPr>
        <p:blipFill>
          <a:blip r:embed="rId3">
            <a:alphaModFix/>
          </a:blip>
          <a:stretch>
            <a:fillRect/>
          </a:stretch>
        </p:blipFill>
        <p:spPr>
          <a:xfrm>
            <a:off x="5524549" y="1262475"/>
            <a:ext cx="5800850" cy="2269150"/>
          </a:xfrm>
          <a:prstGeom prst="rect">
            <a:avLst/>
          </a:prstGeom>
          <a:noFill/>
          <a:ln>
            <a:noFill/>
          </a:ln>
        </p:spPr>
      </p:pic>
      <p:pic>
        <p:nvPicPr>
          <p:cNvPr id="338" name="Google Shape;338;p38"/>
          <p:cNvPicPr preferRelativeResize="0"/>
          <p:nvPr/>
        </p:nvPicPr>
        <p:blipFill>
          <a:blip r:embed="rId4">
            <a:alphaModFix/>
          </a:blip>
          <a:stretch>
            <a:fillRect/>
          </a:stretch>
        </p:blipFill>
        <p:spPr>
          <a:xfrm>
            <a:off x="5529050" y="3651625"/>
            <a:ext cx="5800850" cy="227266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45" name="Google Shape;345;p3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Agent: Discounted EXP3.P</a:t>
            </a:r>
            <a:endParaRPr/>
          </a:p>
        </p:txBody>
      </p:sp>
      <p:sp>
        <p:nvSpPr>
          <p:cNvPr id="346" name="Google Shape;346;p39"/>
          <p:cNvSpPr txBox="1"/>
          <p:nvPr/>
        </p:nvSpPr>
        <p:spPr>
          <a:xfrm>
            <a:off x="456550" y="1767925"/>
            <a:ext cx="8706900" cy="34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An </a:t>
            </a:r>
            <a:r>
              <a:rPr b="1" lang="en-US" sz="1100">
                <a:solidFill>
                  <a:schemeClr val="dk1"/>
                </a:solidFill>
              </a:rPr>
              <a:t>adversarial bandit algorithm</a:t>
            </a:r>
            <a:r>
              <a:rPr lang="en-US" sz="1100">
                <a:solidFill>
                  <a:schemeClr val="dk1"/>
                </a:solidFill>
              </a:rPr>
              <a:t> adapted for non-stationary environments.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Core mechanics: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Maintains exponential weights over arms (prices).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Uses </a:t>
            </a:r>
            <a:r>
              <a:rPr b="1" lang="en-US" sz="1100">
                <a:solidFill>
                  <a:schemeClr val="dk1"/>
                </a:solidFill>
              </a:rPr>
              <a:t>bias correction</a:t>
            </a:r>
            <a:r>
              <a:rPr lang="en-US" sz="1100">
                <a:solidFill>
                  <a:schemeClr val="dk1"/>
                </a:solidFill>
              </a:rPr>
              <a:t> for regret guarantees.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Adds </a:t>
            </a:r>
            <a:r>
              <a:rPr b="1" lang="en-US" sz="1100">
                <a:solidFill>
                  <a:schemeClr val="dk1"/>
                </a:solidFill>
              </a:rPr>
              <a:t>discounting</a:t>
            </a:r>
            <a:r>
              <a:rPr lang="en-US" sz="1100">
                <a:solidFill>
                  <a:schemeClr val="dk1"/>
                </a:solidFill>
              </a:rPr>
              <a:t> → adapts to changing environments.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Outputs: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Chosen arm (price).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Updated probabilities over arms.</a:t>
            </a:r>
            <a:endParaRPr sz="1100">
              <a:solidFill>
                <a:schemeClr val="dk1"/>
              </a:solidFill>
            </a:endParaRPr>
          </a:p>
        </p:txBody>
      </p:sp>
      <p:pic>
        <p:nvPicPr>
          <p:cNvPr id="347" name="Google Shape;347;p39"/>
          <p:cNvPicPr preferRelativeResize="0"/>
          <p:nvPr/>
        </p:nvPicPr>
        <p:blipFill>
          <a:blip r:embed="rId3">
            <a:alphaModFix/>
          </a:blip>
          <a:stretch>
            <a:fillRect/>
          </a:stretch>
        </p:blipFill>
        <p:spPr>
          <a:xfrm>
            <a:off x="7076750" y="1352325"/>
            <a:ext cx="3815000" cy="3094200"/>
          </a:xfrm>
          <a:prstGeom prst="rect">
            <a:avLst/>
          </a:prstGeom>
          <a:noFill/>
          <a:ln>
            <a:noFill/>
          </a:ln>
        </p:spPr>
      </p:pic>
      <p:sp>
        <p:nvSpPr>
          <p:cNvPr id="348" name="Google Shape;348;p39"/>
          <p:cNvSpPr txBox="1"/>
          <p:nvPr/>
        </p:nvSpPr>
        <p:spPr>
          <a:xfrm>
            <a:off x="7217975" y="4855075"/>
            <a:ext cx="399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Weights are multiplied by a discount factor</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55" name="Google Shape;355;p4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Agent: Primal-Dual Pricing</a:t>
            </a:r>
            <a:endParaRPr/>
          </a:p>
        </p:txBody>
      </p:sp>
      <p:sp>
        <p:nvSpPr>
          <p:cNvPr id="356" name="Google Shape;356;p40"/>
          <p:cNvSpPr txBox="1"/>
          <p:nvPr/>
        </p:nvSpPr>
        <p:spPr>
          <a:xfrm>
            <a:off x="349700" y="1631950"/>
            <a:ext cx="8201700" cy="37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Wraps multiple EXP3.P agents (one per product).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Uses </a:t>
            </a:r>
            <a:r>
              <a:rPr b="1" lang="en-US" sz="1100">
                <a:solidFill>
                  <a:schemeClr val="dk1"/>
                </a:solidFill>
              </a:rPr>
              <a:t>dual variable λ</a:t>
            </a:r>
            <a:r>
              <a:rPr lang="en-US" sz="1100">
                <a:solidFill>
                  <a:schemeClr val="dk1"/>
                </a:solidFill>
              </a:rPr>
              <a:t> to enforce budget constraints.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Decision process: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Each product chooses price via its EXP3.P agent.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Agent updates weights based on </a:t>
            </a:r>
            <a:r>
              <a:rPr b="1" lang="en-US" sz="1100">
                <a:solidFill>
                  <a:schemeClr val="dk1"/>
                </a:solidFill>
              </a:rPr>
              <a:t>Lagrangian reward</a:t>
            </a:r>
            <a:r>
              <a:rPr lang="en-US" sz="1100">
                <a:solidFill>
                  <a:schemeClr val="dk1"/>
                </a:solidFill>
              </a:rPr>
              <a:t> (revenue – λ × constraint).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Updates λ to balance </a:t>
            </a:r>
            <a:r>
              <a:rPr b="1" lang="en-US" sz="1100">
                <a:solidFill>
                  <a:schemeClr val="dk1"/>
                </a:solidFill>
              </a:rPr>
              <a:t>budget vs. revenue</a:t>
            </a:r>
            <a:r>
              <a:rPr lang="en-US" sz="1100">
                <a:solidFill>
                  <a:schemeClr val="dk1"/>
                </a:solidFill>
              </a:rPr>
              <a: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Provides: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Near-optimal pricing under global constraints.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History of price distributions, λ evolution.</a:t>
            </a:r>
            <a:endParaRPr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63" name="Google Shape;363;p4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Baselines for Evaluation</a:t>
            </a:r>
            <a:endParaRPr/>
          </a:p>
        </p:txBody>
      </p:sp>
      <p:sp>
        <p:nvSpPr>
          <p:cNvPr id="364" name="Google Shape;364;p41"/>
          <p:cNvSpPr txBox="1"/>
          <p:nvPr/>
        </p:nvSpPr>
        <p:spPr>
          <a:xfrm>
            <a:off x="990825" y="1971925"/>
            <a:ext cx="7599600" cy="271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Clairvoyant LP</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Solves linear program with full knowledge of demand.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Used as benchmark upper bound.</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Best fixed hindsight distribution</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Computes optimal fixed pricing strategy for entire horizon.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Provides another regret baseline.</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71" name="Google Shape;371;p4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 Setup</a:t>
            </a:r>
            <a:endParaRPr/>
          </a:p>
        </p:txBody>
      </p:sp>
      <p:sp>
        <p:nvSpPr>
          <p:cNvPr id="372" name="Google Shape;372;p42"/>
          <p:cNvSpPr txBox="1"/>
          <p:nvPr/>
        </p:nvSpPr>
        <p:spPr>
          <a:xfrm>
            <a:off x="582850" y="1486225"/>
            <a:ext cx="8988600" cy="41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Parallelized trial runs (</a:t>
            </a:r>
            <a:r>
              <a:rPr lang="en-US" sz="1100">
                <a:solidFill>
                  <a:srgbClr val="188038"/>
                </a:solidFill>
                <a:latin typeface="Roboto Mono"/>
                <a:ea typeface="Roboto Mono"/>
                <a:cs typeface="Roboto Mono"/>
                <a:sym typeface="Roboto Mono"/>
              </a:rPr>
              <a:t>joblib</a:t>
            </a:r>
            <a:r>
              <a:rPr lang="en-US" sz="1100">
                <a:solidFill>
                  <a:schemeClr val="dk1"/>
                </a:solidFill>
              </a:rPr>
              <a:t>, multiprocessing).</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Progress tracked with </a:t>
            </a:r>
            <a:r>
              <a:rPr lang="en-US" sz="1100">
                <a:solidFill>
                  <a:srgbClr val="188038"/>
                </a:solidFill>
                <a:latin typeface="Roboto Mono"/>
                <a:ea typeface="Roboto Mono"/>
                <a:cs typeface="Roboto Mono"/>
                <a:sym typeface="Roboto Mono"/>
              </a:rPr>
              <a:t>tqdm</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Each trial simulates: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Multi-product environment.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Agent interaction (Primal-Dual EXP3.P).</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Logging: rewards, payments, regrets.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Visualizations: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Regret vs horizon.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Payments vs budget.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Evolution of valuations and λ.</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7"/>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7" name="Google Shape;57;p7"/>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58" name="Google Shape;58;p7"/>
          <p:cNvSpPr txBox="1"/>
          <p:nvPr/>
        </p:nvSpPr>
        <p:spPr>
          <a:xfrm>
            <a:off x="883975" y="1661075"/>
            <a:ext cx="10018200" cy="39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•We simulate </a:t>
            </a:r>
            <a:r>
              <a:rPr b="1" lang="en-US" sz="1800">
                <a:solidFill>
                  <a:schemeClr val="dk1"/>
                </a:solidFill>
              </a:rPr>
              <a:t>a seller offering a single product</a:t>
            </a:r>
            <a:r>
              <a:rPr lang="en-US"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•Customers’ </a:t>
            </a:r>
            <a:r>
              <a:rPr b="1" lang="en-US" sz="1800">
                <a:solidFill>
                  <a:schemeClr val="dk1"/>
                </a:solidFill>
              </a:rPr>
              <a:t>valuations</a:t>
            </a:r>
            <a:r>
              <a:rPr lang="en-US" sz="1800">
                <a:solidFill>
                  <a:schemeClr val="dk1"/>
                </a:solidFill>
              </a:rPr>
              <a:t> are random and drawn from distributions bounded in [0,1]:</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•Truncated Normal</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•Uniform</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•Beta</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•Truncated Exponential</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•At each round:</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•Seller chooses a </a:t>
            </a:r>
            <a:r>
              <a:rPr b="1" lang="en-US" sz="1800">
                <a:solidFill>
                  <a:schemeClr val="dk1"/>
                </a:solidFill>
              </a:rPr>
              <a:t>price</a:t>
            </a:r>
            <a:endParaRPr b="1"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•A customer arrives with a random valuation</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•If valuation ≥ price → product sold (d=1), else not sold (d=0)</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a:t>
            </a:r>
            <a:r>
              <a:rPr b="1" lang="en-US" sz="1800">
                <a:solidFill>
                  <a:schemeClr val="dk1"/>
                </a:solidFill>
              </a:rPr>
              <a:t>Reward</a:t>
            </a:r>
            <a:r>
              <a:rPr lang="en-US" sz="1800">
                <a:solidFill>
                  <a:schemeClr val="dk1"/>
                </a:solidFill>
              </a:rPr>
              <a:t>: </a:t>
            </a:r>
            <a:r>
              <a:rPr lang="en-US" sz="1900">
                <a:solidFill>
                  <a:schemeClr val="dk1"/>
                </a:solidFill>
              </a:rPr>
              <a:t>rt=(p_t-cost)⋅d</a:t>
            </a:r>
            <a:endParaRPr sz="19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79" name="Google Shape;379;p4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Trial Setup: Budget &lt; Horizon</a:t>
            </a:r>
            <a:endParaRPr/>
          </a:p>
        </p:txBody>
      </p:sp>
      <p:sp>
        <p:nvSpPr>
          <p:cNvPr id="380" name="Google Shape;380;p43"/>
          <p:cNvSpPr txBox="1"/>
          <p:nvPr/>
        </p:nvSpPr>
        <p:spPr>
          <a:xfrm>
            <a:off x="242850" y="1690225"/>
            <a:ext cx="10513800" cy="327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Parameters: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Products = {A, B, C}</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Budget = 4000, Horizon = 6000 rounds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Seeds: 20 randomized runs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Price discretization: ~17 levels between 0.01 and 1.0</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Two modes: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Single Trial (run_one = 1):</a:t>
            </a:r>
            <a:r>
              <a:rPr lang="en-US" sz="1100">
                <a:solidFill>
                  <a:schemeClr val="dk1"/>
                </a:solidFill>
              </a:rPr>
              <a:t> visualization of one trajectory.</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Multiple Trials (run_one = 0):</a:t>
            </a:r>
            <a:r>
              <a:rPr lang="en-US" sz="1100">
                <a:solidFill>
                  <a:schemeClr val="dk1"/>
                </a:solidFill>
              </a:rPr>
              <a:t> averages + confidence bands.</a:t>
            </a:r>
            <a:br>
              <a:rPr lang="en-US" sz="1100">
                <a:solidFill>
                  <a:schemeClr val="dk1"/>
                </a:solidFill>
              </a:rPr>
            </a:b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87" name="Google Shape;387;p4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Results</a:t>
            </a:r>
            <a:endParaRPr/>
          </a:p>
        </p:txBody>
      </p:sp>
      <p:sp>
        <p:nvSpPr>
          <p:cNvPr id="388" name="Google Shape;388;p44"/>
          <p:cNvSpPr txBox="1"/>
          <p:nvPr/>
        </p:nvSpPr>
        <p:spPr>
          <a:xfrm>
            <a:off x="747975" y="1560750"/>
            <a:ext cx="8988600" cy="36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Observed Sales: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Product C sold most (highest mean valuation).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Product B sold moderately.</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Product A rarely sold (low mean valuation).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Sometimes multiple products sold in the same round.</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Regret Behavior: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Regret vs clairvoyant oracle </a:t>
            </a:r>
            <a:r>
              <a:rPr lang="en-US" sz="1100">
                <a:solidFill>
                  <a:schemeClr val="dk1"/>
                </a:solidFill>
              </a:rPr>
              <a:t>is consistently lower.</a:t>
            </a:r>
            <a:br>
              <a:rPr lang="en-US" sz="1100">
                <a:solidFill>
                  <a:schemeClr val="dk1"/>
                </a:solidFill>
              </a:rPr>
            </a:br>
            <a:endParaRPr sz="1100">
              <a:solidFill>
                <a:schemeClr val="dk1"/>
              </a:solidFill>
            </a:endParaRPr>
          </a:p>
          <a:p>
            <a:pPr indent="-298450" lvl="0" marL="457200" rtl="0" algn="l">
              <a:lnSpc>
                <a:spcPct val="200000"/>
              </a:lnSpc>
              <a:spcBef>
                <a:spcPts val="0"/>
              </a:spcBef>
              <a:spcAft>
                <a:spcPts val="0"/>
              </a:spcAft>
              <a:buClr>
                <a:schemeClr val="dk1"/>
              </a:buClr>
              <a:buSzPts val="1100"/>
              <a:buChar char="●"/>
            </a:pPr>
            <a:r>
              <a:rPr lang="en-US" sz="1100">
                <a:solidFill>
                  <a:schemeClr val="dk1"/>
                </a:solidFill>
              </a:rPr>
              <a:t>Regret vs fixed hindsight oracle </a:t>
            </a:r>
            <a:r>
              <a:rPr lang="en-US" sz="1100">
                <a:solidFill>
                  <a:schemeClr val="dk1"/>
                </a:solidFill>
              </a:rPr>
              <a:t>decreases slowly but steadily.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growth → algorithm adapts effectively.</a:t>
            </a:r>
            <a:br>
              <a:rPr lang="en-US" sz="1100">
                <a:solidFill>
                  <a:schemeClr val="dk1"/>
                </a:solidFill>
              </a:rPr>
            </a:br>
            <a:endParaRPr sz="1100">
              <a:solidFill>
                <a:schemeClr val="dk1"/>
              </a:solidFill>
            </a:endParaRPr>
          </a:p>
        </p:txBody>
      </p:sp>
      <p:pic>
        <p:nvPicPr>
          <p:cNvPr id="389" name="Google Shape;389;p44"/>
          <p:cNvPicPr preferRelativeResize="0"/>
          <p:nvPr/>
        </p:nvPicPr>
        <p:blipFill>
          <a:blip r:embed="rId3">
            <a:alphaModFix/>
          </a:blip>
          <a:stretch>
            <a:fillRect/>
          </a:stretch>
        </p:blipFill>
        <p:spPr>
          <a:xfrm>
            <a:off x="7599425" y="1199125"/>
            <a:ext cx="3414575" cy="1435100"/>
          </a:xfrm>
          <a:prstGeom prst="rect">
            <a:avLst/>
          </a:prstGeom>
          <a:noFill/>
          <a:ln>
            <a:noFill/>
          </a:ln>
        </p:spPr>
      </p:pic>
      <p:pic>
        <p:nvPicPr>
          <p:cNvPr id="390" name="Google Shape;390;p44"/>
          <p:cNvPicPr preferRelativeResize="0"/>
          <p:nvPr/>
        </p:nvPicPr>
        <p:blipFill>
          <a:blip r:embed="rId4">
            <a:alphaModFix/>
          </a:blip>
          <a:stretch>
            <a:fillRect/>
          </a:stretch>
        </p:blipFill>
        <p:spPr>
          <a:xfrm>
            <a:off x="7311104" y="2687250"/>
            <a:ext cx="3865071" cy="1624450"/>
          </a:xfrm>
          <a:prstGeom prst="rect">
            <a:avLst/>
          </a:prstGeom>
          <a:noFill/>
          <a:ln>
            <a:noFill/>
          </a:ln>
        </p:spPr>
      </p:pic>
      <p:pic>
        <p:nvPicPr>
          <p:cNvPr id="391" name="Google Shape;391;p44"/>
          <p:cNvPicPr preferRelativeResize="0"/>
          <p:nvPr/>
        </p:nvPicPr>
        <p:blipFill>
          <a:blip r:embed="rId5">
            <a:alphaModFix/>
          </a:blip>
          <a:stretch>
            <a:fillRect/>
          </a:stretch>
        </p:blipFill>
        <p:spPr>
          <a:xfrm>
            <a:off x="7240075" y="4364725"/>
            <a:ext cx="3865075" cy="162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98" name="Google Shape;398;p4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Visuals</a:t>
            </a:r>
            <a:endParaRPr/>
          </a:p>
        </p:txBody>
      </p:sp>
      <p:sp>
        <p:nvSpPr>
          <p:cNvPr id="399" name="Google Shape;399;p45"/>
          <p:cNvSpPr txBox="1"/>
          <p:nvPr/>
        </p:nvSpPr>
        <p:spPr>
          <a:xfrm>
            <a:off x="398275" y="5339800"/>
            <a:ext cx="31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Plot 1: </a:t>
            </a:r>
            <a:r>
              <a:rPr b="1" lang="en-US" sz="1100">
                <a:solidFill>
                  <a:schemeClr val="dk1"/>
                </a:solidFill>
              </a:rPr>
              <a:t>Cumulative regret vs oracle</a:t>
            </a:r>
            <a:endParaRPr b="1" sz="1100">
              <a:solidFill>
                <a:schemeClr val="dk1"/>
              </a:solidFill>
            </a:endParaRPr>
          </a:p>
        </p:txBody>
      </p:sp>
      <p:sp>
        <p:nvSpPr>
          <p:cNvPr id="400" name="Google Shape;400;p45"/>
          <p:cNvSpPr txBox="1"/>
          <p:nvPr/>
        </p:nvSpPr>
        <p:spPr>
          <a:xfrm>
            <a:off x="4419800" y="530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Plot 2: </a:t>
            </a:r>
            <a:r>
              <a:rPr b="1" lang="en-US" sz="1100">
                <a:solidFill>
                  <a:schemeClr val="dk1"/>
                </a:solidFill>
              </a:rPr>
              <a:t>Dual variable λ evolution</a:t>
            </a:r>
            <a:br>
              <a:rPr b="1" lang="en-US" sz="1100">
                <a:solidFill>
                  <a:schemeClr val="dk1"/>
                </a:solidFill>
              </a:rPr>
            </a:br>
            <a:endParaRPr b="1" sz="1100">
              <a:solidFill>
                <a:schemeClr val="dk1"/>
              </a:solidFill>
            </a:endParaRPr>
          </a:p>
        </p:txBody>
      </p:sp>
      <p:sp>
        <p:nvSpPr>
          <p:cNvPr id="401" name="Google Shape;401;p45"/>
          <p:cNvSpPr txBox="1"/>
          <p:nvPr/>
        </p:nvSpPr>
        <p:spPr>
          <a:xfrm>
            <a:off x="8431650" y="52552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Plot 3–5: </a:t>
            </a:r>
            <a:r>
              <a:rPr b="1" lang="en-US" sz="1100">
                <a:solidFill>
                  <a:schemeClr val="dk1"/>
                </a:solidFill>
              </a:rPr>
              <a:t>EXP3.P price probabilities over time for each product</a:t>
            </a:r>
            <a:endParaRPr b="1" sz="1100">
              <a:solidFill>
                <a:schemeClr val="dk1"/>
              </a:solidFill>
            </a:endParaRPr>
          </a:p>
        </p:txBody>
      </p:sp>
      <p:pic>
        <p:nvPicPr>
          <p:cNvPr id="402" name="Google Shape;402;p45"/>
          <p:cNvPicPr preferRelativeResize="0"/>
          <p:nvPr/>
        </p:nvPicPr>
        <p:blipFill>
          <a:blip r:embed="rId3">
            <a:alphaModFix/>
          </a:blip>
          <a:stretch>
            <a:fillRect/>
          </a:stretch>
        </p:blipFill>
        <p:spPr>
          <a:xfrm>
            <a:off x="301000" y="1941142"/>
            <a:ext cx="3316054" cy="2091724"/>
          </a:xfrm>
          <a:prstGeom prst="rect">
            <a:avLst/>
          </a:prstGeom>
          <a:noFill/>
          <a:ln>
            <a:noFill/>
          </a:ln>
        </p:spPr>
      </p:pic>
      <p:pic>
        <p:nvPicPr>
          <p:cNvPr id="403" name="Google Shape;403;p45"/>
          <p:cNvPicPr preferRelativeResize="0"/>
          <p:nvPr/>
        </p:nvPicPr>
        <p:blipFill>
          <a:blip r:embed="rId4">
            <a:alphaModFix/>
          </a:blip>
          <a:stretch>
            <a:fillRect/>
          </a:stretch>
        </p:blipFill>
        <p:spPr>
          <a:xfrm>
            <a:off x="8577877" y="1121550"/>
            <a:ext cx="2826917" cy="1304225"/>
          </a:xfrm>
          <a:prstGeom prst="rect">
            <a:avLst/>
          </a:prstGeom>
          <a:noFill/>
          <a:ln>
            <a:noFill/>
          </a:ln>
        </p:spPr>
      </p:pic>
      <p:pic>
        <p:nvPicPr>
          <p:cNvPr id="404" name="Google Shape;404;p45"/>
          <p:cNvPicPr preferRelativeResize="0"/>
          <p:nvPr/>
        </p:nvPicPr>
        <p:blipFill>
          <a:blip r:embed="rId5">
            <a:alphaModFix/>
          </a:blip>
          <a:stretch>
            <a:fillRect/>
          </a:stretch>
        </p:blipFill>
        <p:spPr>
          <a:xfrm>
            <a:off x="3788188" y="2349773"/>
            <a:ext cx="4263233" cy="1549350"/>
          </a:xfrm>
          <a:prstGeom prst="rect">
            <a:avLst/>
          </a:prstGeom>
          <a:noFill/>
          <a:ln>
            <a:noFill/>
          </a:ln>
        </p:spPr>
      </p:pic>
      <p:pic>
        <p:nvPicPr>
          <p:cNvPr id="405" name="Google Shape;405;p45"/>
          <p:cNvPicPr preferRelativeResize="0"/>
          <p:nvPr/>
        </p:nvPicPr>
        <p:blipFill>
          <a:blip r:embed="rId6">
            <a:alphaModFix/>
          </a:blip>
          <a:stretch>
            <a:fillRect/>
          </a:stretch>
        </p:blipFill>
        <p:spPr>
          <a:xfrm>
            <a:off x="8577875" y="2479461"/>
            <a:ext cx="2826925" cy="1310608"/>
          </a:xfrm>
          <a:prstGeom prst="rect">
            <a:avLst/>
          </a:prstGeom>
          <a:noFill/>
          <a:ln>
            <a:noFill/>
          </a:ln>
        </p:spPr>
      </p:pic>
      <p:pic>
        <p:nvPicPr>
          <p:cNvPr id="406" name="Google Shape;406;p45"/>
          <p:cNvPicPr preferRelativeResize="0"/>
          <p:nvPr/>
        </p:nvPicPr>
        <p:blipFill>
          <a:blip r:embed="rId7">
            <a:alphaModFix/>
          </a:blip>
          <a:stretch>
            <a:fillRect/>
          </a:stretch>
        </p:blipFill>
        <p:spPr>
          <a:xfrm>
            <a:off x="8577872" y="3875075"/>
            <a:ext cx="2826925" cy="129513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13" name="Google Shape;413;p4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a:t>
            </a:r>
            <a:endParaRPr/>
          </a:p>
        </p:txBody>
      </p:sp>
      <p:sp>
        <p:nvSpPr>
          <p:cNvPr id="414" name="Google Shape;414;p46"/>
          <p:cNvSpPr txBox="1"/>
          <p:nvPr/>
        </p:nvSpPr>
        <p:spPr>
          <a:xfrm>
            <a:off x="524550" y="1806300"/>
            <a:ext cx="8648700" cy="30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Average over 20 seeds.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Regret:</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Revenue / Payments:</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Average cumulative payments track budget.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Variability across runs modest.</a:t>
            </a:r>
            <a:endParaRPr sz="1100">
              <a:solidFill>
                <a:schemeClr val="dk1"/>
              </a:solidFill>
            </a:endParaRPr>
          </a:p>
        </p:txBody>
      </p:sp>
      <p:pic>
        <p:nvPicPr>
          <p:cNvPr id="415" name="Google Shape;415;p46"/>
          <p:cNvPicPr preferRelativeResize="0"/>
          <p:nvPr/>
        </p:nvPicPr>
        <p:blipFill>
          <a:blip r:embed="rId3">
            <a:alphaModFix/>
          </a:blip>
          <a:stretch>
            <a:fillRect/>
          </a:stretch>
        </p:blipFill>
        <p:spPr>
          <a:xfrm>
            <a:off x="4582850" y="1483500"/>
            <a:ext cx="3413999" cy="2190100"/>
          </a:xfrm>
          <a:prstGeom prst="rect">
            <a:avLst/>
          </a:prstGeom>
          <a:noFill/>
          <a:ln>
            <a:noFill/>
          </a:ln>
        </p:spPr>
      </p:pic>
      <p:pic>
        <p:nvPicPr>
          <p:cNvPr id="416" name="Google Shape;416;p46"/>
          <p:cNvPicPr preferRelativeResize="0"/>
          <p:nvPr/>
        </p:nvPicPr>
        <p:blipFill>
          <a:blip r:embed="rId4">
            <a:alphaModFix/>
          </a:blip>
          <a:stretch>
            <a:fillRect/>
          </a:stretch>
        </p:blipFill>
        <p:spPr>
          <a:xfrm>
            <a:off x="8118025" y="3763325"/>
            <a:ext cx="3467974" cy="2190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23" name="Google Shape;423;p4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Price Discretization Sensitivity</a:t>
            </a:r>
            <a:endParaRPr/>
          </a:p>
        </p:txBody>
      </p:sp>
      <p:sp>
        <p:nvSpPr>
          <p:cNvPr id="424" name="Google Shape;424;p47"/>
          <p:cNvSpPr txBox="1"/>
          <p:nvPr/>
        </p:nvSpPr>
        <p:spPr>
          <a:xfrm>
            <a:off x="349700" y="1962175"/>
            <a:ext cx="4345500" cy="276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Case 1: ~17 prices per product (fine grid)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More exploration, higher computational cost.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Smooth regret curves, good adaptation.</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Case 2: 10 fixed prices per product (coarse grid)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Less granularity, but still learns profitable prices.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regret preserved.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Revenue still dominated by product C &gt; B &gt; A.</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31" name="Google Shape;431;p4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Revenue and Regret Comparison</a:t>
            </a:r>
            <a:endParaRPr/>
          </a:p>
        </p:txBody>
      </p:sp>
      <p:sp>
        <p:nvSpPr>
          <p:cNvPr id="432" name="Google Shape;432;p48"/>
          <p:cNvSpPr txBox="1"/>
          <p:nvPr/>
        </p:nvSpPr>
        <p:spPr>
          <a:xfrm>
            <a:off x="728550" y="2409000"/>
            <a:ext cx="4743600" cy="21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Revenue grows steadily, dominated by high-valuation product C.</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Regret analysis: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Fixed hindsight oracle</a:t>
            </a:r>
            <a:r>
              <a:rPr lang="en-US" sz="1100">
                <a:solidFill>
                  <a:schemeClr val="dk1"/>
                </a:solidFill>
              </a:rPr>
              <a:t> = hard benchmark → higher regret.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Clairvoyant oracle</a:t>
            </a:r>
            <a:r>
              <a:rPr lang="en-US" sz="1100">
                <a:solidFill>
                  <a:schemeClr val="dk1"/>
                </a:solidFill>
              </a:rPr>
              <a:t> = easier benchmark → lower regret.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Sublinear regret growth = hallmark of good bandit learning.</a:t>
            </a:r>
            <a:endParaRPr sz="1100">
              <a:solidFill>
                <a:schemeClr val="dk1"/>
              </a:solidFill>
            </a:endParaRPr>
          </a:p>
        </p:txBody>
      </p:sp>
      <p:pic>
        <p:nvPicPr>
          <p:cNvPr id="433" name="Google Shape;433;p48"/>
          <p:cNvPicPr preferRelativeResize="0"/>
          <p:nvPr/>
        </p:nvPicPr>
        <p:blipFill>
          <a:blip r:embed="rId3">
            <a:alphaModFix/>
          </a:blip>
          <a:stretch>
            <a:fillRect/>
          </a:stretch>
        </p:blipFill>
        <p:spPr>
          <a:xfrm>
            <a:off x="7451339" y="1077275"/>
            <a:ext cx="3704075" cy="2384925"/>
          </a:xfrm>
          <a:prstGeom prst="rect">
            <a:avLst/>
          </a:prstGeom>
          <a:noFill/>
          <a:ln>
            <a:noFill/>
          </a:ln>
        </p:spPr>
      </p:pic>
      <p:pic>
        <p:nvPicPr>
          <p:cNvPr id="434" name="Google Shape;434;p48"/>
          <p:cNvPicPr preferRelativeResize="0"/>
          <p:nvPr/>
        </p:nvPicPr>
        <p:blipFill>
          <a:blip r:embed="rId4">
            <a:alphaModFix/>
          </a:blip>
          <a:stretch>
            <a:fillRect/>
          </a:stretch>
        </p:blipFill>
        <p:spPr>
          <a:xfrm>
            <a:off x="7451350" y="3586900"/>
            <a:ext cx="3784206" cy="2384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41" name="Google Shape;441;p4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442" name="Google Shape;442;p49"/>
          <p:cNvSpPr txBox="1"/>
          <p:nvPr/>
        </p:nvSpPr>
        <p:spPr>
          <a:xfrm>
            <a:off x="699400" y="2185625"/>
            <a:ext cx="7890900" cy="22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Primal-Dual + Discounted EXP3.P adapts to </a:t>
            </a:r>
            <a:r>
              <a:rPr b="1" lang="en-US" sz="1100">
                <a:solidFill>
                  <a:schemeClr val="dk1"/>
                </a:solidFill>
              </a:rPr>
              <a:t>non-stationary, multi-product, budget-constrained pricing</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Sublinear regret vs oracles confirms effectiveness.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Discounting not so relevant for tracking drifting valuations.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Works robustly across: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Single vs multiple trials.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Different price discretizations.</a:t>
            </a:r>
            <a:endParaRPr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49" name="Google Shape;449;p5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Budget = Horizon (B = T)</a:t>
            </a:r>
            <a:endParaRPr/>
          </a:p>
        </p:txBody>
      </p:sp>
      <p:sp>
        <p:nvSpPr>
          <p:cNvPr id="450" name="Google Shape;450;p50"/>
          <p:cNvSpPr txBox="1"/>
          <p:nvPr/>
        </p:nvSpPr>
        <p:spPr>
          <a:xfrm>
            <a:off x="668750" y="1483225"/>
            <a:ext cx="8768100" cy="390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Setup:</a:t>
            </a:r>
            <a:br>
              <a:rPr lang="en-US" sz="1200"/>
            </a:br>
            <a:endParaRPr sz="1200"/>
          </a:p>
          <a:p>
            <a:pPr indent="-285750" lvl="0" marL="457200" rtl="0" algn="l">
              <a:lnSpc>
                <a:spcPct val="115000"/>
              </a:lnSpc>
              <a:spcBef>
                <a:spcPts val="1200"/>
              </a:spcBef>
              <a:spcAft>
                <a:spcPts val="0"/>
              </a:spcAft>
              <a:buClr>
                <a:schemeClr val="dk1"/>
              </a:buClr>
              <a:buSzPts val="900"/>
              <a:buChar char="●"/>
            </a:pPr>
            <a:r>
              <a:rPr lang="en-US" sz="1200"/>
              <a:t>Budget = 6000, Horizon = 6000 rounds</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Products = {A, B, C}</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Price discretization: fine grid (~17 prices) or coarse (10 prices)</a:t>
            </a:r>
            <a:br>
              <a:rPr lang="en-US" sz="1200"/>
            </a:br>
            <a:endParaRPr sz="1200"/>
          </a:p>
          <a:p>
            <a:pPr indent="0" lvl="0" marL="0" rtl="0" algn="l">
              <a:lnSpc>
                <a:spcPct val="115000"/>
              </a:lnSpc>
              <a:spcBef>
                <a:spcPts val="1200"/>
              </a:spcBef>
              <a:spcAft>
                <a:spcPts val="0"/>
              </a:spcAft>
              <a:buNone/>
            </a:pPr>
            <a:r>
              <a:rPr lang="en-US" sz="1200"/>
              <a:t>Goal: Compare learning behavior under matched budget and horizon.</a:t>
            </a:r>
            <a:br>
              <a:rPr lang="en-US" sz="1200"/>
            </a:br>
            <a:endParaRPr sz="1200"/>
          </a:p>
          <a:p>
            <a:pPr indent="0" lvl="0" marL="0" rtl="0" algn="l">
              <a:spcBef>
                <a:spcPts val="0"/>
              </a:spcBef>
              <a:spcAft>
                <a:spcPts val="0"/>
              </a:spcAft>
              <a:buNone/>
            </a:pPr>
            <a:r>
              <a:rPr lang="en-US" sz="1200"/>
              <a:t>Methodology:</a:t>
            </a:r>
            <a:br>
              <a:rPr lang="en-US" sz="1200"/>
            </a:br>
            <a:endParaRPr sz="1200"/>
          </a:p>
          <a:p>
            <a:pPr indent="-285750" lvl="0" marL="457200" rtl="0" algn="l">
              <a:lnSpc>
                <a:spcPct val="115000"/>
              </a:lnSpc>
              <a:spcBef>
                <a:spcPts val="1200"/>
              </a:spcBef>
              <a:spcAft>
                <a:spcPts val="0"/>
              </a:spcAft>
              <a:buClr>
                <a:schemeClr val="dk1"/>
              </a:buClr>
              <a:buSzPts val="900"/>
              <a:buChar char="●"/>
            </a:pPr>
            <a:r>
              <a:rPr lang="en-US" sz="1200"/>
              <a:t>Single trial (visualization).</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Multiple trials (averaged results).</a:t>
            </a:r>
            <a:br>
              <a:rPr lang="en-US" sz="1200"/>
            </a:br>
            <a:endParaRPr sz="1200"/>
          </a:p>
        </p:txBody>
      </p:sp>
      <p:pic>
        <p:nvPicPr>
          <p:cNvPr id="451" name="Google Shape;451;p50"/>
          <p:cNvPicPr preferRelativeResize="0"/>
          <p:nvPr/>
        </p:nvPicPr>
        <p:blipFill>
          <a:blip r:embed="rId3">
            <a:alphaModFix/>
          </a:blip>
          <a:stretch>
            <a:fillRect/>
          </a:stretch>
        </p:blipFill>
        <p:spPr>
          <a:xfrm>
            <a:off x="7366350" y="4566050"/>
            <a:ext cx="3939100" cy="1655568"/>
          </a:xfrm>
          <a:prstGeom prst="rect">
            <a:avLst/>
          </a:prstGeom>
          <a:noFill/>
          <a:ln>
            <a:noFill/>
          </a:ln>
        </p:spPr>
      </p:pic>
      <p:pic>
        <p:nvPicPr>
          <p:cNvPr id="452" name="Google Shape;452;p50"/>
          <p:cNvPicPr preferRelativeResize="0"/>
          <p:nvPr/>
        </p:nvPicPr>
        <p:blipFill>
          <a:blip r:embed="rId4">
            <a:alphaModFix/>
          </a:blip>
          <a:stretch>
            <a:fillRect/>
          </a:stretch>
        </p:blipFill>
        <p:spPr>
          <a:xfrm>
            <a:off x="7484762" y="2910475"/>
            <a:ext cx="3939100" cy="1655580"/>
          </a:xfrm>
          <a:prstGeom prst="rect">
            <a:avLst/>
          </a:prstGeom>
          <a:noFill/>
          <a:ln>
            <a:noFill/>
          </a:ln>
        </p:spPr>
      </p:pic>
      <p:pic>
        <p:nvPicPr>
          <p:cNvPr id="453" name="Google Shape;453;p50"/>
          <p:cNvPicPr preferRelativeResize="0"/>
          <p:nvPr/>
        </p:nvPicPr>
        <p:blipFill>
          <a:blip r:embed="rId5">
            <a:alphaModFix/>
          </a:blip>
          <a:stretch>
            <a:fillRect/>
          </a:stretch>
        </p:blipFill>
        <p:spPr>
          <a:xfrm>
            <a:off x="7366350" y="1195500"/>
            <a:ext cx="4175925" cy="1755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60" name="Google Shape;460;p5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(Fine Grid)</a:t>
            </a:r>
            <a:endParaRPr/>
          </a:p>
        </p:txBody>
      </p:sp>
      <p:sp>
        <p:nvSpPr>
          <p:cNvPr id="461" name="Google Shape;461;p51"/>
          <p:cNvSpPr txBox="1"/>
          <p:nvPr/>
        </p:nvSpPr>
        <p:spPr>
          <a:xfrm>
            <a:off x="252550" y="1690225"/>
            <a:ext cx="7269300" cy="36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Agent gradually learns profitable prices.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Early variability: high prices sometimes exceed valuations → no sales.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Over time:</a:t>
            </a:r>
            <a:br>
              <a:rPr lang="en-US" sz="1100">
                <a:solidFill>
                  <a:schemeClr val="dk1"/>
                </a:solidFill>
              </a:rPr>
            </a:br>
            <a:endParaRPr sz="1100">
              <a:solidFill>
                <a:schemeClr val="dk1"/>
              </a:solidFill>
            </a:endParaRPr>
          </a:p>
          <a:p>
            <a:pPr indent="-298450" lvl="0" marL="457200" rtl="0" algn="l">
              <a:lnSpc>
                <a:spcPct val="200000"/>
              </a:lnSpc>
              <a:spcBef>
                <a:spcPts val="1200"/>
              </a:spcBef>
              <a:spcAft>
                <a:spcPts val="0"/>
              </a:spcAft>
              <a:buClr>
                <a:schemeClr val="dk1"/>
              </a:buClr>
              <a:buSzPts val="1100"/>
              <a:buChar char="●"/>
            </a:pPr>
            <a:r>
              <a:rPr lang="en-US" sz="1100">
                <a:solidFill>
                  <a:schemeClr val="dk1"/>
                </a:solidFill>
              </a:rPr>
              <a:t>Product C and B have a price that is distinguishable from the others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 has more uniformly probable prices</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Cumulative regret</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Discretization (17 prices) balances exploration and convergence.</a:t>
            </a:r>
            <a:endParaRPr sz="1100">
              <a:solidFill>
                <a:schemeClr val="dk1"/>
              </a:solidFill>
            </a:endParaRPr>
          </a:p>
        </p:txBody>
      </p:sp>
      <p:pic>
        <p:nvPicPr>
          <p:cNvPr id="462" name="Google Shape;462;p51"/>
          <p:cNvPicPr preferRelativeResize="0"/>
          <p:nvPr/>
        </p:nvPicPr>
        <p:blipFill>
          <a:blip r:embed="rId3">
            <a:alphaModFix/>
          </a:blip>
          <a:stretch>
            <a:fillRect/>
          </a:stretch>
        </p:blipFill>
        <p:spPr>
          <a:xfrm>
            <a:off x="4988124" y="1690225"/>
            <a:ext cx="3475925" cy="2232475"/>
          </a:xfrm>
          <a:prstGeom prst="rect">
            <a:avLst/>
          </a:prstGeom>
          <a:noFill/>
          <a:ln>
            <a:noFill/>
          </a:ln>
        </p:spPr>
      </p:pic>
      <p:pic>
        <p:nvPicPr>
          <p:cNvPr id="463" name="Google Shape;463;p51"/>
          <p:cNvPicPr preferRelativeResize="0"/>
          <p:nvPr/>
        </p:nvPicPr>
        <p:blipFill>
          <a:blip r:embed="rId4">
            <a:alphaModFix/>
          </a:blip>
          <a:stretch>
            <a:fillRect/>
          </a:stretch>
        </p:blipFill>
        <p:spPr>
          <a:xfrm>
            <a:off x="4559124" y="4365724"/>
            <a:ext cx="3904924" cy="1452250"/>
          </a:xfrm>
          <a:prstGeom prst="rect">
            <a:avLst/>
          </a:prstGeom>
          <a:noFill/>
          <a:ln>
            <a:noFill/>
          </a:ln>
        </p:spPr>
      </p:pic>
      <p:pic>
        <p:nvPicPr>
          <p:cNvPr id="464" name="Google Shape;464;p51"/>
          <p:cNvPicPr preferRelativeResize="0"/>
          <p:nvPr/>
        </p:nvPicPr>
        <p:blipFill>
          <a:blip r:embed="rId5">
            <a:alphaModFix/>
          </a:blip>
          <a:stretch>
            <a:fillRect/>
          </a:stretch>
        </p:blipFill>
        <p:spPr>
          <a:xfrm>
            <a:off x="9109850" y="1247900"/>
            <a:ext cx="2916675" cy="1352468"/>
          </a:xfrm>
          <a:prstGeom prst="rect">
            <a:avLst/>
          </a:prstGeom>
          <a:noFill/>
          <a:ln>
            <a:noFill/>
          </a:ln>
        </p:spPr>
      </p:pic>
      <p:pic>
        <p:nvPicPr>
          <p:cNvPr id="465" name="Google Shape;465;p51"/>
          <p:cNvPicPr preferRelativeResize="0"/>
          <p:nvPr/>
        </p:nvPicPr>
        <p:blipFill>
          <a:blip r:embed="rId6">
            <a:alphaModFix/>
          </a:blip>
          <a:stretch>
            <a:fillRect/>
          </a:stretch>
        </p:blipFill>
        <p:spPr>
          <a:xfrm>
            <a:off x="9127250" y="2826137"/>
            <a:ext cx="2916675" cy="1334962"/>
          </a:xfrm>
          <a:prstGeom prst="rect">
            <a:avLst/>
          </a:prstGeom>
          <a:noFill/>
          <a:ln>
            <a:noFill/>
          </a:ln>
        </p:spPr>
      </p:pic>
      <p:pic>
        <p:nvPicPr>
          <p:cNvPr id="466" name="Google Shape;466;p51"/>
          <p:cNvPicPr preferRelativeResize="0"/>
          <p:nvPr/>
        </p:nvPicPr>
        <p:blipFill>
          <a:blip r:embed="rId7">
            <a:alphaModFix/>
          </a:blip>
          <a:stretch>
            <a:fillRect/>
          </a:stretch>
        </p:blipFill>
        <p:spPr>
          <a:xfrm>
            <a:off x="9109838" y="4464887"/>
            <a:ext cx="2951488" cy="1352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73" name="Google Shape;473;p5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(Fine grid)</a:t>
            </a:r>
            <a:endParaRPr/>
          </a:p>
        </p:txBody>
      </p:sp>
      <p:sp>
        <p:nvSpPr>
          <p:cNvPr id="474" name="Google Shape;474;p52"/>
          <p:cNvSpPr txBox="1"/>
          <p:nvPr/>
        </p:nvSpPr>
        <p:spPr>
          <a:xfrm>
            <a:off x="301125" y="1865075"/>
            <a:ext cx="8522400" cy="329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Across 20 seeds: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Consistent adaptation across trials.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regret confirmed.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Fixed hindsight benchmark harder to track → higher regret.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Payments analysis: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Average cumulative payments approach budget.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Variability across runs smoothed out.</a:t>
            </a:r>
            <a:br>
              <a:rPr lang="en-US" sz="1100">
                <a:solidFill>
                  <a:schemeClr val="dk1"/>
                </a:solidFill>
              </a:rPr>
            </a:br>
            <a:endParaRPr sz="1100">
              <a:solidFill>
                <a:schemeClr val="dk1"/>
              </a:solidFill>
            </a:endParaRPr>
          </a:p>
        </p:txBody>
      </p:sp>
      <p:pic>
        <p:nvPicPr>
          <p:cNvPr id="475" name="Google Shape;475;p52"/>
          <p:cNvPicPr preferRelativeResize="0"/>
          <p:nvPr/>
        </p:nvPicPr>
        <p:blipFill>
          <a:blip r:embed="rId3">
            <a:alphaModFix/>
          </a:blip>
          <a:stretch>
            <a:fillRect/>
          </a:stretch>
        </p:blipFill>
        <p:spPr>
          <a:xfrm>
            <a:off x="7314500" y="1158500"/>
            <a:ext cx="3063676" cy="1959454"/>
          </a:xfrm>
          <a:prstGeom prst="rect">
            <a:avLst/>
          </a:prstGeom>
          <a:noFill/>
          <a:ln>
            <a:noFill/>
          </a:ln>
        </p:spPr>
      </p:pic>
      <p:pic>
        <p:nvPicPr>
          <p:cNvPr id="476" name="Google Shape;476;p52"/>
          <p:cNvPicPr preferRelativeResize="0"/>
          <p:nvPr/>
        </p:nvPicPr>
        <p:blipFill>
          <a:blip r:embed="rId4">
            <a:alphaModFix/>
          </a:blip>
          <a:stretch>
            <a:fillRect/>
          </a:stretch>
        </p:blipFill>
        <p:spPr>
          <a:xfrm>
            <a:off x="7406800" y="3667254"/>
            <a:ext cx="3063675" cy="1935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8"/>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4" name="Google Shape;64;p8"/>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1: UCB1 without inventory constraint</a:t>
            </a:r>
            <a:endParaRPr/>
          </a:p>
        </p:txBody>
      </p:sp>
      <p:sp>
        <p:nvSpPr>
          <p:cNvPr id="65" name="Google Shape;65;p8"/>
          <p:cNvSpPr txBox="1"/>
          <p:nvPr/>
        </p:nvSpPr>
        <p:spPr>
          <a:xfrm>
            <a:off x="1125850" y="1490325"/>
            <a:ext cx="8512500" cy="21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Treats each discrete price as an </a:t>
            </a:r>
            <a:r>
              <a:rPr b="1" lang="en-US" sz="1800">
                <a:solidFill>
                  <a:schemeClr val="dk1"/>
                </a:solidFill>
                <a:latin typeface="Calibri"/>
                <a:ea typeface="Calibri"/>
                <a:cs typeface="Calibri"/>
                <a:sym typeface="Calibri"/>
              </a:rPr>
              <a:t>arm in a multi-armed bandit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Algorithm:</a:t>
            </a:r>
            <a:endParaRPr sz="1800">
              <a:solidFill>
                <a:schemeClr val="dk1"/>
              </a:solidFill>
              <a:latin typeface="Calibri"/>
              <a:ea typeface="Calibri"/>
              <a:cs typeface="Calibri"/>
              <a:sym typeface="Calibri"/>
            </a:endParaRPr>
          </a:p>
          <a:p>
            <a:pPr indent="0" lvl="0" marL="46990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First, try each price once.</a:t>
            </a:r>
            <a:endParaRPr sz="1800">
              <a:solidFill>
                <a:schemeClr val="dk1"/>
              </a:solidFill>
              <a:latin typeface="Calibri"/>
              <a:ea typeface="Calibri"/>
              <a:cs typeface="Calibri"/>
              <a:sym typeface="Calibri"/>
            </a:endParaRPr>
          </a:p>
          <a:p>
            <a:pPr indent="0" lvl="0" marL="46990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Then, select price with the largest </a:t>
            </a:r>
            <a:r>
              <a:rPr b="1" lang="en-US" sz="1800">
                <a:solidFill>
                  <a:schemeClr val="dk1"/>
                </a:solidFill>
                <a:latin typeface="Calibri"/>
                <a:ea typeface="Calibri"/>
                <a:cs typeface="Calibri"/>
                <a:sym typeface="Calibri"/>
              </a:rPr>
              <a:t>Upper Confidence Bound (UCB)</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914400" rtl="0" algn="ctr">
              <a:lnSpc>
                <a:spcPct val="115000"/>
              </a:lnSpc>
              <a:spcBef>
                <a:spcPts val="0"/>
              </a:spcBef>
              <a:spcAft>
                <a:spcPts val="0"/>
              </a:spcAft>
              <a:buNone/>
            </a:pPr>
            <a:r>
              <a:rPr lang="en-US" sz="2300">
                <a:solidFill>
                  <a:schemeClr val="dk1"/>
                </a:solidFill>
              </a:rPr>
              <a:t>UCB(p)=r ̅(p)+√((2 ln⁡t)/N(p) )</a:t>
            </a:r>
            <a:endParaRPr sz="2300">
              <a:solidFill>
                <a:schemeClr val="dk1"/>
              </a:solidFill>
            </a:endParaRPr>
          </a:p>
          <a:p>
            <a:pPr indent="0" lvl="0" marL="469900" rtl="0" algn="l">
              <a:lnSpc>
                <a:spcPct val="115000"/>
              </a:lnSpc>
              <a:spcBef>
                <a:spcPts val="0"/>
              </a:spcBef>
              <a:spcAft>
                <a:spcPts val="0"/>
              </a:spcAft>
              <a:buNone/>
            </a:pPr>
            <a:r>
              <a:rPr lang="en-US" sz="1800">
                <a:solidFill>
                  <a:schemeClr val="dk1"/>
                </a:solidFill>
              </a:rPr>
              <a:t>•</a:t>
            </a:r>
            <a:r>
              <a:rPr lang="en-US" sz="1100">
                <a:solidFill>
                  <a:schemeClr val="dk1"/>
                </a:solidFill>
              </a:rPr>
              <a:t>​​</a:t>
            </a:r>
            <a:r>
              <a:rPr lang="en-US" sz="1800">
                <a:solidFill>
                  <a:schemeClr val="dk1"/>
                </a:solidFill>
                <a:latin typeface="Calibri"/>
                <a:ea typeface="Calibri"/>
                <a:cs typeface="Calibri"/>
                <a:sym typeface="Calibri"/>
              </a:rPr>
              <a:t>Learns the optimal price by balancing </a:t>
            </a:r>
            <a:r>
              <a:rPr b="1" lang="en-US" sz="1800">
                <a:solidFill>
                  <a:schemeClr val="dk1"/>
                </a:solidFill>
                <a:latin typeface="Calibri"/>
                <a:ea typeface="Calibri"/>
                <a:cs typeface="Calibri"/>
                <a:sym typeface="Calibri"/>
              </a:rPr>
              <a:t>exploration vs exploitation</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66" name="Google Shape;66;p8"/>
          <p:cNvSpPr/>
          <p:nvPr/>
        </p:nvSpPr>
        <p:spPr>
          <a:xfrm>
            <a:off x="3030600" y="3821275"/>
            <a:ext cx="4512000" cy="2252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pic>
        <p:nvPicPr>
          <p:cNvPr id="67" name="Google Shape;67;p8"/>
          <p:cNvPicPr preferRelativeResize="0"/>
          <p:nvPr/>
        </p:nvPicPr>
        <p:blipFill>
          <a:blip r:embed="rId3">
            <a:alphaModFix/>
          </a:blip>
          <a:stretch>
            <a:fillRect/>
          </a:stretch>
        </p:blipFill>
        <p:spPr>
          <a:xfrm>
            <a:off x="3030550" y="3821274"/>
            <a:ext cx="4511992" cy="2252100"/>
          </a:xfrm>
          <a:prstGeom prst="rect">
            <a:avLst/>
          </a:prstGeom>
          <a:solidFill>
            <a:schemeClr val="lt1"/>
          </a:solidFill>
          <a:ln cap="flat" cmpd="sng" w="9525">
            <a:solidFill>
              <a:schemeClr val="dk2"/>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83" name="Google Shape;483;p53"/>
          <p:cNvSpPr txBox="1"/>
          <p:nvPr>
            <p:ph type="title"/>
          </p:nvPr>
        </p:nvSpPr>
        <p:spPr>
          <a:xfrm>
            <a:off x="105348" y="90625"/>
            <a:ext cx="93786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(Coarse Grid: 10 Prices)</a:t>
            </a:r>
            <a:endParaRPr/>
          </a:p>
        </p:txBody>
      </p:sp>
      <p:sp>
        <p:nvSpPr>
          <p:cNvPr id="484" name="Google Shape;484;p53"/>
          <p:cNvSpPr txBox="1"/>
          <p:nvPr/>
        </p:nvSpPr>
        <p:spPr>
          <a:xfrm>
            <a:off x="252575" y="1903650"/>
            <a:ext cx="7084500" cy="24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Restricts pricing to 10 discrete levels.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Outcomes:</a:t>
            </a:r>
            <a:br>
              <a:rPr lang="en-US" sz="1100">
                <a:solidFill>
                  <a:schemeClr val="dk1"/>
                </a:solidFill>
              </a:rPr>
            </a:br>
            <a:endParaRPr sz="1100">
              <a:solidFill>
                <a:schemeClr val="dk1"/>
              </a:solidFill>
            </a:endParaRPr>
          </a:p>
          <a:p>
            <a:pPr indent="-298450" lvl="0" marL="457200" rtl="0" algn="l">
              <a:lnSpc>
                <a:spcPct val="200000"/>
              </a:lnSpc>
              <a:spcBef>
                <a:spcPts val="1200"/>
              </a:spcBef>
              <a:spcAft>
                <a:spcPts val="0"/>
              </a:spcAft>
              <a:buClr>
                <a:schemeClr val="dk1"/>
              </a:buClr>
              <a:buSzPts val="1100"/>
              <a:buChar char="●"/>
            </a:pPr>
            <a:r>
              <a:rPr lang="en-US" sz="1100">
                <a:solidFill>
                  <a:schemeClr val="dk1"/>
                </a:solidFill>
              </a:rPr>
              <a:t>Almost same regret than fine grid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Still shows sublinear growth across trials.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Features: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Coarse grid → faster computation and same regret.</a:t>
            </a:r>
            <a:endParaRPr b="1" sz="1100">
              <a:solidFill>
                <a:schemeClr val="dk1"/>
              </a:solidFill>
            </a:endParaRPr>
          </a:p>
        </p:txBody>
      </p:sp>
      <p:pic>
        <p:nvPicPr>
          <p:cNvPr id="485" name="Google Shape;485;p53"/>
          <p:cNvPicPr preferRelativeResize="0"/>
          <p:nvPr/>
        </p:nvPicPr>
        <p:blipFill>
          <a:blip r:embed="rId3">
            <a:alphaModFix/>
          </a:blip>
          <a:stretch>
            <a:fillRect/>
          </a:stretch>
        </p:blipFill>
        <p:spPr>
          <a:xfrm>
            <a:off x="7379375" y="3696775"/>
            <a:ext cx="3634626" cy="2291128"/>
          </a:xfrm>
          <a:prstGeom prst="rect">
            <a:avLst/>
          </a:prstGeom>
          <a:noFill/>
          <a:ln>
            <a:noFill/>
          </a:ln>
        </p:spPr>
      </p:pic>
      <p:pic>
        <p:nvPicPr>
          <p:cNvPr id="486" name="Google Shape;486;p53"/>
          <p:cNvPicPr preferRelativeResize="0"/>
          <p:nvPr/>
        </p:nvPicPr>
        <p:blipFill>
          <a:blip r:embed="rId4">
            <a:alphaModFix/>
          </a:blip>
          <a:stretch>
            <a:fillRect/>
          </a:stretch>
        </p:blipFill>
        <p:spPr>
          <a:xfrm>
            <a:off x="7480250" y="1165075"/>
            <a:ext cx="3686926" cy="2360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93" name="Google Shape;493;p5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494" name="Google Shape;494;p54"/>
          <p:cNvSpPr txBox="1"/>
          <p:nvPr/>
        </p:nvSpPr>
        <p:spPr>
          <a:xfrm>
            <a:off x="291425" y="1865075"/>
            <a:ext cx="8541900" cy="3621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a:t>When budget = horizon, exploration pressure is high:</a:t>
            </a:r>
            <a:br>
              <a:rPr lang="en-US"/>
            </a:br>
            <a:endParaRPr/>
          </a:p>
          <a:p>
            <a:pPr indent="-298450" lvl="1" marL="914400" rtl="0" algn="l">
              <a:lnSpc>
                <a:spcPct val="115000"/>
              </a:lnSpc>
              <a:spcBef>
                <a:spcPts val="0"/>
              </a:spcBef>
              <a:spcAft>
                <a:spcPts val="0"/>
              </a:spcAft>
              <a:buClr>
                <a:schemeClr val="dk1"/>
              </a:buClr>
              <a:buSzPts val="1100"/>
              <a:buChar char="○"/>
            </a:pPr>
            <a:r>
              <a:rPr lang="en-US"/>
              <a:t>Finer grids (17+ prices) allow near-optimal adaptation.</a:t>
            </a:r>
            <a:br>
              <a:rPr lang="en-US"/>
            </a:br>
            <a:endParaRPr/>
          </a:p>
          <a:p>
            <a:pPr indent="-298450" lvl="1" marL="914400" rtl="0" algn="l">
              <a:lnSpc>
                <a:spcPct val="115000"/>
              </a:lnSpc>
              <a:spcBef>
                <a:spcPts val="0"/>
              </a:spcBef>
              <a:spcAft>
                <a:spcPts val="0"/>
              </a:spcAft>
              <a:buClr>
                <a:schemeClr val="dk1"/>
              </a:buClr>
              <a:buSzPts val="1100"/>
              <a:buChar char="○"/>
            </a:pPr>
            <a:r>
              <a:rPr lang="en-US"/>
              <a:t>Coarse grids (10 prices) keeps same performances.</a:t>
            </a:r>
            <a:br>
              <a:rPr lang="en-US"/>
            </a:br>
            <a:endParaRPr/>
          </a:p>
          <a:p>
            <a:pPr indent="-298450" lvl="0" marL="457200" rtl="0" algn="l">
              <a:lnSpc>
                <a:spcPct val="115000"/>
              </a:lnSpc>
              <a:spcBef>
                <a:spcPts val="0"/>
              </a:spcBef>
              <a:spcAft>
                <a:spcPts val="0"/>
              </a:spcAft>
              <a:buClr>
                <a:schemeClr val="dk1"/>
              </a:buClr>
              <a:buSzPts val="1100"/>
              <a:buChar char="●"/>
            </a:pPr>
            <a:r>
              <a:rPr lang="en-US"/>
              <a:t>Sublinear regret persists across all cases.</a:t>
            </a:r>
            <a:br>
              <a:rPr lang="en-US"/>
            </a:br>
            <a:endParaRPr/>
          </a:p>
          <a:p>
            <a:pPr indent="-298450" lvl="0" marL="457200" rtl="0" algn="l">
              <a:lnSpc>
                <a:spcPct val="115000"/>
              </a:lnSpc>
              <a:spcBef>
                <a:spcPts val="0"/>
              </a:spcBef>
              <a:spcAft>
                <a:spcPts val="0"/>
              </a:spcAft>
              <a:buClr>
                <a:schemeClr val="dk1"/>
              </a:buClr>
              <a:buSzPts val="1100"/>
              <a:buChar char="●"/>
            </a:pPr>
            <a:r>
              <a:rPr lang="en-US"/>
              <a:t>Discounted EXP3.P + primal-dual remains robust:</a:t>
            </a:r>
            <a:br>
              <a:rPr lang="en-US"/>
            </a:br>
            <a:endParaRPr/>
          </a:p>
          <a:p>
            <a:pPr indent="-298450" lvl="1" marL="914400" rtl="0" algn="l">
              <a:lnSpc>
                <a:spcPct val="115000"/>
              </a:lnSpc>
              <a:spcBef>
                <a:spcPts val="0"/>
              </a:spcBef>
              <a:spcAft>
                <a:spcPts val="0"/>
              </a:spcAft>
              <a:buClr>
                <a:schemeClr val="dk1"/>
              </a:buClr>
              <a:buSzPts val="1100"/>
              <a:buChar char="○"/>
            </a:pPr>
            <a:r>
              <a:rPr lang="en-US"/>
              <a:t>Tracks valuations under nonstationarity.</a:t>
            </a:r>
            <a:br>
              <a:rPr lang="en-US"/>
            </a:br>
            <a:endParaRPr/>
          </a:p>
          <a:p>
            <a:pPr indent="-298450" lvl="1" marL="914400" rtl="0" algn="l">
              <a:lnSpc>
                <a:spcPct val="115000"/>
              </a:lnSpc>
              <a:spcBef>
                <a:spcPts val="0"/>
              </a:spcBef>
              <a:spcAft>
                <a:spcPts val="0"/>
              </a:spcAft>
              <a:buClr>
                <a:schemeClr val="dk1"/>
              </a:buClr>
              <a:buSzPts val="1100"/>
              <a:buChar char="○"/>
            </a:pPr>
            <a:r>
              <a:rPr lang="en-US"/>
              <a:t>Enforces budget constraints effectively.</a:t>
            </a:r>
            <a:br>
              <a:rPr lang="en-US"/>
            </a:b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01" name="Google Shape;501;p5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Budget &gt; Horizon (B &gt; T)</a:t>
            </a:r>
            <a:endParaRPr/>
          </a:p>
        </p:txBody>
      </p:sp>
      <p:sp>
        <p:nvSpPr>
          <p:cNvPr id="502" name="Google Shape;502;p55"/>
          <p:cNvSpPr txBox="1"/>
          <p:nvPr/>
        </p:nvSpPr>
        <p:spPr>
          <a:xfrm>
            <a:off x="262275" y="2049625"/>
            <a:ext cx="8473800" cy="2885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Setup:</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Budget = 10,000</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Horizon = 6,000</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Products = {A, B, C}</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Price discretization: fine grid (~17 prices) or coarse grid (10 prices)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Key difference from earlier cases: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Budget per-round ρ &gt; 1 → more products sold per round more often.</a:t>
            </a:r>
            <a:br>
              <a:rPr lang="en-US" sz="1100">
                <a:solidFill>
                  <a:schemeClr val="dk1"/>
                </a:solidFill>
              </a:rPr>
            </a:br>
            <a:endParaRPr sz="1100">
              <a:solidFill>
                <a:schemeClr val="dk1"/>
              </a:solidFill>
            </a:endParaRPr>
          </a:p>
        </p:txBody>
      </p:sp>
      <p:pic>
        <p:nvPicPr>
          <p:cNvPr id="503" name="Google Shape;503;p55"/>
          <p:cNvPicPr preferRelativeResize="0"/>
          <p:nvPr/>
        </p:nvPicPr>
        <p:blipFill>
          <a:blip r:embed="rId3">
            <a:alphaModFix/>
          </a:blip>
          <a:stretch>
            <a:fillRect/>
          </a:stretch>
        </p:blipFill>
        <p:spPr>
          <a:xfrm>
            <a:off x="7510855" y="1069550"/>
            <a:ext cx="4151480" cy="1744825"/>
          </a:xfrm>
          <a:prstGeom prst="rect">
            <a:avLst/>
          </a:prstGeom>
          <a:noFill/>
          <a:ln>
            <a:noFill/>
          </a:ln>
        </p:spPr>
      </p:pic>
      <p:pic>
        <p:nvPicPr>
          <p:cNvPr id="504" name="Google Shape;504;p55"/>
          <p:cNvPicPr preferRelativeResize="0"/>
          <p:nvPr/>
        </p:nvPicPr>
        <p:blipFill>
          <a:blip r:embed="rId4">
            <a:alphaModFix/>
          </a:blip>
          <a:stretch>
            <a:fillRect/>
          </a:stretch>
        </p:blipFill>
        <p:spPr>
          <a:xfrm>
            <a:off x="7719525" y="2814375"/>
            <a:ext cx="3850141" cy="1618175"/>
          </a:xfrm>
          <a:prstGeom prst="rect">
            <a:avLst/>
          </a:prstGeom>
          <a:noFill/>
          <a:ln>
            <a:noFill/>
          </a:ln>
        </p:spPr>
      </p:pic>
      <p:pic>
        <p:nvPicPr>
          <p:cNvPr id="505" name="Google Shape;505;p55"/>
          <p:cNvPicPr preferRelativeResize="0"/>
          <p:nvPr/>
        </p:nvPicPr>
        <p:blipFill>
          <a:blip r:embed="rId5">
            <a:alphaModFix/>
          </a:blip>
          <a:stretch>
            <a:fillRect/>
          </a:stretch>
        </p:blipFill>
        <p:spPr>
          <a:xfrm>
            <a:off x="7613091" y="4553150"/>
            <a:ext cx="3850141" cy="1618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12" name="Google Shape;512;p5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(Fine Grid)</a:t>
            </a:r>
            <a:endParaRPr/>
          </a:p>
        </p:txBody>
      </p:sp>
      <p:sp>
        <p:nvSpPr>
          <p:cNvPr id="513" name="Google Shape;513;p56"/>
          <p:cNvSpPr txBox="1"/>
          <p:nvPr/>
        </p:nvSpPr>
        <p:spPr>
          <a:xfrm>
            <a:off x="446850" y="1437300"/>
            <a:ext cx="5744100" cy="233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Agent explores broadly in early rounds.</a:t>
            </a:r>
            <a:br>
              <a:rPr lang="en-US" sz="1100">
                <a:solidFill>
                  <a:schemeClr val="dk1"/>
                </a:solidFill>
              </a:rPr>
            </a:br>
            <a:br>
              <a:rPr lang="en-US"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b="1" lang="en-US" sz="1100">
                <a:solidFill>
                  <a:schemeClr val="dk1"/>
                </a:solidFill>
              </a:rPr>
              <a:t>Cumulative regret</a:t>
            </a:r>
            <a:r>
              <a:rPr lang="en-US" sz="1100">
                <a:solidFill>
                  <a:schemeClr val="dk1"/>
                </a:solidFill>
              </a:rPr>
              <a:t> decreases steadily:</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vs </a:t>
            </a:r>
            <a:r>
              <a:rPr lang="en-US" sz="1100">
                <a:solidFill>
                  <a:schemeClr val="dk1"/>
                </a:solidFill>
              </a:rPr>
              <a:t>fixed hindsight oracle</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but worse vs clairvoyant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λ evolution: decreases up to 0.2 due to </a:t>
            </a:r>
            <a:r>
              <a:rPr lang="en-US" sz="1100">
                <a:solidFill>
                  <a:schemeClr val="dk1"/>
                </a:solidFill>
              </a:rPr>
              <a:t>ρ &gt; 1</a:t>
            </a:r>
            <a:r>
              <a:rPr lang="en-US" sz="1100">
                <a:solidFill>
                  <a:schemeClr val="dk1"/>
                </a:solidFill>
              </a:rPr>
              <a:t> .</a:t>
            </a:r>
            <a:endParaRPr sz="1100">
              <a:solidFill>
                <a:schemeClr val="dk1"/>
              </a:solidFill>
            </a:endParaRPr>
          </a:p>
        </p:txBody>
      </p:sp>
      <p:pic>
        <p:nvPicPr>
          <p:cNvPr id="514" name="Google Shape;514;p56"/>
          <p:cNvPicPr preferRelativeResize="0"/>
          <p:nvPr/>
        </p:nvPicPr>
        <p:blipFill>
          <a:blip r:embed="rId3">
            <a:alphaModFix/>
          </a:blip>
          <a:stretch>
            <a:fillRect/>
          </a:stretch>
        </p:blipFill>
        <p:spPr>
          <a:xfrm>
            <a:off x="4663625" y="1345850"/>
            <a:ext cx="3519969" cy="2231775"/>
          </a:xfrm>
          <a:prstGeom prst="rect">
            <a:avLst/>
          </a:prstGeom>
          <a:noFill/>
          <a:ln>
            <a:noFill/>
          </a:ln>
        </p:spPr>
      </p:pic>
      <p:pic>
        <p:nvPicPr>
          <p:cNvPr id="515" name="Google Shape;515;p56"/>
          <p:cNvPicPr preferRelativeResize="0"/>
          <p:nvPr/>
        </p:nvPicPr>
        <p:blipFill>
          <a:blip r:embed="rId4">
            <a:alphaModFix/>
          </a:blip>
          <a:stretch>
            <a:fillRect/>
          </a:stretch>
        </p:blipFill>
        <p:spPr>
          <a:xfrm>
            <a:off x="4450400" y="3904325"/>
            <a:ext cx="3946425" cy="1464750"/>
          </a:xfrm>
          <a:prstGeom prst="rect">
            <a:avLst/>
          </a:prstGeom>
          <a:noFill/>
          <a:ln>
            <a:noFill/>
          </a:ln>
        </p:spPr>
      </p:pic>
      <p:pic>
        <p:nvPicPr>
          <p:cNvPr id="516" name="Google Shape;516;p56"/>
          <p:cNvPicPr preferRelativeResize="0"/>
          <p:nvPr/>
        </p:nvPicPr>
        <p:blipFill>
          <a:blip r:embed="rId5">
            <a:alphaModFix/>
          </a:blip>
          <a:stretch>
            <a:fillRect/>
          </a:stretch>
        </p:blipFill>
        <p:spPr>
          <a:xfrm>
            <a:off x="8524375" y="1241925"/>
            <a:ext cx="3455625" cy="1598025"/>
          </a:xfrm>
          <a:prstGeom prst="rect">
            <a:avLst/>
          </a:prstGeom>
          <a:noFill/>
          <a:ln>
            <a:noFill/>
          </a:ln>
        </p:spPr>
      </p:pic>
      <p:pic>
        <p:nvPicPr>
          <p:cNvPr id="517" name="Google Shape;517;p56"/>
          <p:cNvPicPr preferRelativeResize="0"/>
          <p:nvPr/>
        </p:nvPicPr>
        <p:blipFill>
          <a:blip r:embed="rId6">
            <a:alphaModFix/>
          </a:blip>
          <a:stretch>
            <a:fillRect/>
          </a:stretch>
        </p:blipFill>
        <p:spPr>
          <a:xfrm>
            <a:off x="8708750" y="2894856"/>
            <a:ext cx="3271251" cy="1514819"/>
          </a:xfrm>
          <a:prstGeom prst="rect">
            <a:avLst/>
          </a:prstGeom>
          <a:noFill/>
          <a:ln>
            <a:noFill/>
          </a:ln>
        </p:spPr>
      </p:pic>
      <p:pic>
        <p:nvPicPr>
          <p:cNvPr id="518" name="Google Shape;518;p56"/>
          <p:cNvPicPr preferRelativeResize="0"/>
          <p:nvPr/>
        </p:nvPicPr>
        <p:blipFill>
          <a:blip r:embed="rId7">
            <a:alphaModFix/>
          </a:blip>
          <a:stretch>
            <a:fillRect/>
          </a:stretch>
        </p:blipFill>
        <p:spPr>
          <a:xfrm>
            <a:off x="8855381" y="4464575"/>
            <a:ext cx="3209020" cy="1464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25" name="Google Shape;525;p5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(Fine Grid)</a:t>
            </a:r>
            <a:endParaRPr/>
          </a:p>
        </p:txBody>
      </p:sp>
      <p:sp>
        <p:nvSpPr>
          <p:cNvPr id="526" name="Google Shape;526;p57"/>
          <p:cNvSpPr txBox="1"/>
          <p:nvPr/>
        </p:nvSpPr>
        <p:spPr>
          <a:xfrm>
            <a:off x="553700" y="2292475"/>
            <a:ext cx="6523200" cy="32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20 randomized seeds averaged.</a:t>
            </a:r>
            <a:br>
              <a:rPr lang="en-US"/>
            </a:br>
            <a:endParaRPr/>
          </a:p>
          <a:p>
            <a:pPr indent="0" lvl="0" marL="0" rtl="0" algn="l">
              <a:spcBef>
                <a:spcPts val="0"/>
              </a:spcBef>
              <a:spcAft>
                <a:spcPts val="0"/>
              </a:spcAft>
              <a:buClr>
                <a:schemeClr val="dk1"/>
              </a:buClr>
              <a:buSzPts val="1100"/>
              <a:buFont typeface="Arial"/>
              <a:buNone/>
            </a:pPr>
            <a:r>
              <a:rPr lang="en-US"/>
              <a:t>Observations:</a:t>
            </a:r>
            <a:br>
              <a:rPr lang="en-US"/>
            </a:br>
            <a:endParaRPr/>
          </a:p>
          <a:p>
            <a:pPr indent="-298450" lvl="0" marL="457200" rtl="0" algn="l">
              <a:lnSpc>
                <a:spcPct val="115000"/>
              </a:lnSpc>
              <a:spcBef>
                <a:spcPts val="1200"/>
              </a:spcBef>
              <a:spcAft>
                <a:spcPts val="0"/>
              </a:spcAft>
              <a:buClr>
                <a:schemeClr val="dk1"/>
              </a:buClr>
              <a:buSzPts val="1100"/>
              <a:buChar char="●"/>
            </a:pPr>
            <a:r>
              <a:rPr lang="en-US"/>
              <a:t>Sublinear cumulative regret holds across trials.</a:t>
            </a:r>
            <a:br>
              <a:rPr lang="en-US"/>
            </a:br>
            <a:endParaRPr/>
          </a:p>
          <a:p>
            <a:pPr indent="-298450" lvl="0" marL="457200" rtl="0" algn="l">
              <a:lnSpc>
                <a:spcPct val="200000"/>
              </a:lnSpc>
              <a:spcBef>
                <a:spcPts val="0"/>
              </a:spcBef>
              <a:spcAft>
                <a:spcPts val="0"/>
              </a:spcAft>
              <a:buClr>
                <a:schemeClr val="dk1"/>
              </a:buClr>
              <a:buSzPts val="1100"/>
              <a:buChar char="●"/>
            </a:pPr>
            <a:r>
              <a:rPr lang="en-US"/>
              <a:t>Average payments reaches budget. </a:t>
            </a:r>
            <a:endParaRPr/>
          </a:p>
          <a:p>
            <a:pPr indent="-298450" lvl="0" marL="457200" rtl="0" algn="l">
              <a:lnSpc>
                <a:spcPct val="115000"/>
              </a:lnSpc>
              <a:spcBef>
                <a:spcPts val="0"/>
              </a:spcBef>
              <a:spcAft>
                <a:spcPts val="0"/>
              </a:spcAft>
              <a:buClr>
                <a:schemeClr val="dk1"/>
              </a:buClr>
              <a:buSzPts val="1100"/>
              <a:buChar char="●"/>
            </a:pPr>
            <a:r>
              <a:rPr lang="en-US"/>
              <a:t>Revenue ranking remains C &gt; B &gt; A.</a:t>
            </a:r>
            <a:br>
              <a:rPr lang="en-US"/>
            </a:br>
            <a:endParaRPr/>
          </a:p>
          <a:p>
            <a:pPr indent="0" lvl="0" marL="0" rtl="0" algn="l">
              <a:lnSpc>
                <a:spcPct val="115000"/>
              </a:lnSpc>
              <a:spcBef>
                <a:spcPts val="1200"/>
              </a:spcBef>
              <a:spcAft>
                <a:spcPts val="0"/>
              </a:spcAft>
              <a:buClr>
                <a:schemeClr val="dk1"/>
              </a:buClr>
              <a:buSzPts val="1100"/>
              <a:buFont typeface="Arial"/>
              <a:buNone/>
            </a:pPr>
            <a:r>
              <a:rPr lang="en-US"/>
              <a:t>Exploration early, exploitation late → consistent adaptation.</a:t>
            </a:r>
            <a:endParaRPr/>
          </a:p>
          <a:p>
            <a:pPr indent="0" lvl="0" marL="0" rtl="0" algn="l">
              <a:spcBef>
                <a:spcPts val="0"/>
              </a:spcBef>
              <a:spcAft>
                <a:spcPts val="0"/>
              </a:spcAft>
              <a:buNone/>
            </a:pPr>
            <a:r>
              <a:t/>
            </a:r>
            <a:endParaRPr/>
          </a:p>
        </p:txBody>
      </p:sp>
      <p:pic>
        <p:nvPicPr>
          <p:cNvPr id="527" name="Google Shape;527;p57"/>
          <p:cNvPicPr preferRelativeResize="0"/>
          <p:nvPr/>
        </p:nvPicPr>
        <p:blipFill>
          <a:blip r:embed="rId3">
            <a:alphaModFix/>
          </a:blip>
          <a:stretch>
            <a:fillRect/>
          </a:stretch>
        </p:blipFill>
        <p:spPr>
          <a:xfrm>
            <a:off x="7229300" y="1114200"/>
            <a:ext cx="3942126" cy="2504026"/>
          </a:xfrm>
          <a:prstGeom prst="rect">
            <a:avLst/>
          </a:prstGeom>
          <a:noFill/>
          <a:ln>
            <a:noFill/>
          </a:ln>
        </p:spPr>
      </p:pic>
      <p:pic>
        <p:nvPicPr>
          <p:cNvPr id="528" name="Google Shape;528;p57"/>
          <p:cNvPicPr preferRelativeResize="0"/>
          <p:nvPr/>
        </p:nvPicPr>
        <p:blipFill>
          <a:blip r:embed="rId4">
            <a:alphaModFix/>
          </a:blip>
          <a:stretch>
            <a:fillRect/>
          </a:stretch>
        </p:blipFill>
        <p:spPr>
          <a:xfrm>
            <a:off x="7525175" y="3687575"/>
            <a:ext cx="3646249" cy="231071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35" name="Google Shape;535;p58"/>
          <p:cNvSpPr txBox="1"/>
          <p:nvPr>
            <p:ph type="title"/>
          </p:nvPr>
        </p:nvSpPr>
        <p:spPr>
          <a:xfrm>
            <a:off x="105348" y="90625"/>
            <a:ext cx="95439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(Coarse Grid: 10 Prices)</a:t>
            </a:r>
            <a:endParaRPr/>
          </a:p>
        </p:txBody>
      </p:sp>
      <p:sp>
        <p:nvSpPr>
          <p:cNvPr id="536" name="Google Shape;536;p58"/>
          <p:cNvSpPr txBox="1"/>
          <p:nvPr/>
        </p:nvSpPr>
        <p:spPr>
          <a:xfrm>
            <a:off x="271975" y="1719375"/>
            <a:ext cx="8473800" cy="24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Restricting to 10 prices per product.</a:t>
            </a:r>
            <a:br>
              <a:rPr lang="en-US"/>
            </a:br>
            <a:endParaRPr/>
          </a:p>
          <a:p>
            <a:pPr indent="0" lvl="0" marL="0" rtl="0" algn="l">
              <a:spcBef>
                <a:spcPts val="0"/>
              </a:spcBef>
              <a:spcAft>
                <a:spcPts val="0"/>
              </a:spcAft>
              <a:buNone/>
            </a:pPr>
            <a:r>
              <a:rPr lang="en-US"/>
              <a:t>Features:</a:t>
            </a:r>
            <a:br>
              <a:rPr lang="en-US"/>
            </a:br>
            <a:endParaRPr/>
          </a:p>
          <a:p>
            <a:pPr indent="-298450" lvl="0" marL="457200" rtl="0" algn="l">
              <a:lnSpc>
                <a:spcPct val="200000"/>
              </a:lnSpc>
              <a:spcBef>
                <a:spcPts val="1200"/>
              </a:spcBef>
              <a:spcAft>
                <a:spcPts val="0"/>
              </a:spcAft>
              <a:buClr>
                <a:schemeClr val="dk1"/>
              </a:buClr>
              <a:buSzPts val="1100"/>
              <a:buChar char="●"/>
            </a:pPr>
            <a:r>
              <a:rPr lang="en-US"/>
              <a:t>Smoother regret for clairvoyant.</a:t>
            </a:r>
            <a:endParaRPr/>
          </a:p>
          <a:p>
            <a:pPr indent="-298450" lvl="0" marL="457200" rtl="0" algn="l">
              <a:lnSpc>
                <a:spcPct val="115000"/>
              </a:lnSpc>
              <a:spcBef>
                <a:spcPts val="0"/>
              </a:spcBef>
              <a:spcAft>
                <a:spcPts val="0"/>
              </a:spcAft>
              <a:buClr>
                <a:schemeClr val="dk1"/>
              </a:buClr>
              <a:buSzPts val="1100"/>
              <a:buChar char="●"/>
            </a:pPr>
            <a:r>
              <a:rPr lang="en-US"/>
              <a:t>Still maintains sublinear growth.</a:t>
            </a:r>
            <a:br>
              <a:rPr lang="en-US"/>
            </a:br>
            <a:endParaRPr/>
          </a:p>
          <a:p>
            <a:pPr indent="0" lvl="0" marL="0" rtl="0" algn="l">
              <a:lnSpc>
                <a:spcPct val="115000"/>
              </a:lnSpc>
              <a:spcBef>
                <a:spcPts val="1200"/>
              </a:spcBef>
              <a:spcAft>
                <a:spcPts val="1200"/>
              </a:spcAft>
              <a:buNone/>
            </a:pPr>
            <a:r>
              <a:rPr lang="en-US"/>
              <a:t>Practical insight: coarse grids may suffice when computation is limited.</a:t>
            </a:r>
            <a:endParaRPr/>
          </a:p>
        </p:txBody>
      </p:sp>
      <p:pic>
        <p:nvPicPr>
          <p:cNvPr id="537" name="Google Shape;537;p58"/>
          <p:cNvPicPr preferRelativeResize="0"/>
          <p:nvPr/>
        </p:nvPicPr>
        <p:blipFill>
          <a:blip r:embed="rId3">
            <a:alphaModFix/>
          </a:blip>
          <a:stretch>
            <a:fillRect/>
          </a:stretch>
        </p:blipFill>
        <p:spPr>
          <a:xfrm>
            <a:off x="8178225" y="1275825"/>
            <a:ext cx="3141426" cy="1992750"/>
          </a:xfrm>
          <a:prstGeom prst="rect">
            <a:avLst/>
          </a:prstGeom>
          <a:noFill/>
          <a:ln>
            <a:noFill/>
          </a:ln>
        </p:spPr>
      </p:pic>
      <p:pic>
        <p:nvPicPr>
          <p:cNvPr id="538" name="Google Shape;538;p58"/>
          <p:cNvPicPr preferRelativeResize="0"/>
          <p:nvPr/>
        </p:nvPicPr>
        <p:blipFill>
          <a:blip r:embed="rId4">
            <a:alphaModFix/>
          </a:blip>
          <a:stretch>
            <a:fillRect/>
          </a:stretch>
        </p:blipFill>
        <p:spPr>
          <a:xfrm>
            <a:off x="8427425" y="3633250"/>
            <a:ext cx="3141425" cy="19848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45" name="Google Shape;545;p5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546" name="Google Shape;546;p59"/>
          <p:cNvSpPr txBox="1"/>
          <p:nvPr/>
        </p:nvSpPr>
        <p:spPr>
          <a:xfrm>
            <a:off x="592550" y="2234200"/>
            <a:ext cx="66573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With budget &gt; horizon, </a:t>
            </a:r>
            <a:r>
              <a:rPr b="1" lang="en-US" sz="1100">
                <a:solidFill>
                  <a:schemeClr val="dk1"/>
                </a:solidFill>
              </a:rPr>
              <a:t>sell multiple products more often at each round</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Discounted EXP3.P + primal-dual continues to:</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Achieve sublinear regret.</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Allocate prices toward profitable products.</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Stay robust under both fine and coarse discretizations.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Confirms flexibility of algorithm across different budget regimes.</a:t>
            </a:r>
            <a:br>
              <a:rPr lang="en-US" sz="1100">
                <a:solidFill>
                  <a:schemeClr val="dk1"/>
                </a:solidFill>
              </a:rPr>
            </a:b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0"/>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52" name="Google Shape;552;p60"/>
          <p:cNvSpPr txBox="1"/>
          <p:nvPr>
            <p:ph type="title"/>
          </p:nvPr>
        </p:nvSpPr>
        <p:spPr>
          <a:xfrm>
            <a:off x="1412631" y="3157151"/>
            <a:ext cx="10105292" cy="5436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3652"/>
              </a:buClr>
              <a:buSzPct val="100000"/>
              <a:buFont typeface="Calibri"/>
              <a:buNone/>
            </a:pPr>
            <a:r>
              <a:rPr lang="en-US" u="sng">
                <a:solidFill>
                  <a:srgbClr val="213652"/>
                </a:solidFill>
              </a:rPr>
              <a:t>Requirement 5: Slightly non-stationary environments with multiple products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1"/>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58" name="Google Shape;558;p61"/>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559" name="Google Shape;559;p61"/>
          <p:cNvSpPr txBox="1"/>
          <p:nvPr/>
        </p:nvSpPr>
        <p:spPr>
          <a:xfrm>
            <a:off x="1190250" y="1682700"/>
            <a:ext cx="97479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The base environment is the same used for requirement 2:</a:t>
            </a:r>
            <a:endParaRPr/>
          </a:p>
          <a:p>
            <a:pPr indent="-317500" lvl="1" marL="914400" rtl="0" algn="l">
              <a:lnSpc>
                <a:spcPct val="200000"/>
              </a:lnSpc>
              <a:spcBef>
                <a:spcPts val="0"/>
              </a:spcBef>
              <a:spcAft>
                <a:spcPts val="0"/>
              </a:spcAft>
              <a:buSzPts val="1400"/>
              <a:buChar char="○"/>
            </a:pPr>
            <a:r>
              <a:rPr lang="en-US"/>
              <a:t>Uses a </a:t>
            </a:r>
            <a:r>
              <a:rPr b="1" lang="en-US"/>
              <a:t>multivariate logit-normal distribution</a:t>
            </a:r>
            <a:r>
              <a:rPr lang="en-US"/>
              <a:t> to model customer preferences.</a:t>
            </a:r>
            <a:endParaRPr/>
          </a:p>
          <a:p>
            <a:pPr indent="-317500" lvl="1" marL="914400" rtl="0" algn="l">
              <a:lnSpc>
                <a:spcPct val="200000"/>
              </a:lnSpc>
              <a:spcBef>
                <a:spcPts val="0"/>
              </a:spcBef>
              <a:spcAft>
                <a:spcPts val="0"/>
              </a:spcAft>
              <a:buSzPts val="1400"/>
              <a:buChar char="○"/>
            </a:pPr>
            <a:r>
              <a:rPr lang="en-US"/>
              <a:t>Product valuations are </a:t>
            </a:r>
            <a:r>
              <a:rPr lang="en-US"/>
              <a:t>obtained by sampling from the distribution and applying a </a:t>
            </a:r>
            <a:r>
              <a:rPr b="1" lang="en-US"/>
              <a:t>sigmoid</a:t>
            </a:r>
            <a:r>
              <a:rPr lang="en-US"/>
              <a:t> function to rescale the value in [0, 1] range</a:t>
            </a:r>
            <a:endParaRPr/>
          </a:p>
          <a:p>
            <a:pPr indent="-317500" lvl="0" marL="457200" rtl="0" algn="l">
              <a:lnSpc>
                <a:spcPct val="200000"/>
              </a:lnSpc>
              <a:spcBef>
                <a:spcPts val="0"/>
              </a:spcBef>
              <a:spcAft>
                <a:spcPts val="0"/>
              </a:spcAft>
              <a:buSzPts val="1400"/>
              <a:buChar char="●"/>
            </a:pPr>
            <a:r>
              <a:rPr lang="en-US"/>
              <a:t>To make it </a:t>
            </a:r>
            <a:r>
              <a:rPr b="1" lang="en-US"/>
              <a:t>slightly non-stationary</a:t>
            </a:r>
            <a:r>
              <a:rPr lang="en-US"/>
              <a:t> we define a specific number of intervals by considering the number of rounds each interval lasts and the distribution:</a:t>
            </a:r>
            <a:endParaRPr/>
          </a:p>
          <a:p>
            <a:pPr indent="-317500" lvl="1" marL="914400" rtl="0" algn="l">
              <a:lnSpc>
                <a:spcPct val="200000"/>
              </a:lnSpc>
              <a:spcBef>
                <a:spcPts val="0"/>
              </a:spcBef>
              <a:spcAft>
                <a:spcPts val="0"/>
              </a:spcAft>
              <a:buSzPts val="1400"/>
              <a:buChar char="○"/>
            </a:pPr>
            <a:r>
              <a:rPr lang="en-US"/>
              <a:t> remain </a:t>
            </a:r>
            <a:r>
              <a:rPr b="1" lang="en-US"/>
              <a:t>fixed during each interval</a:t>
            </a:r>
            <a:r>
              <a:rPr lang="en-US"/>
              <a:t> </a:t>
            </a:r>
            <a:endParaRPr/>
          </a:p>
          <a:p>
            <a:pPr indent="-317500" lvl="1" marL="914400" rtl="0" algn="l">
              <a:lnSpc>
                <a:spcPct val="200000"/>
              </a:lnSpc>
              <a:spcBef>
                <a:spcPts val="0"/>
              </a:spcBef>
              <a:spcAft>
                <a:spcPts val="0"/>
              </a:spcAft>
              <a:buSzPts val="1400"/>
              <a:buChar char="○"/>
            </a:pPr>
            <a:r>
              <a:rPr b="1" lang="en-US"/>
              <a:t>changes</a:t>
            </a:r>
            <a:r>
              <a:rPr lang="en-US"/>
              <a:t> by randomly sampling new mean and standard deviation values </a:t>
            </a:r>
            <a:r>
              <a:rPr b="1" lang="en-US"/>
              <a:t>between each interval</a:t>
            </a:r>
            <a:r>
              <a:rPr lang="en-US"/>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65" name="Google Shape;565;p62"/>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1: UCB1 with GP and sliding window</a:t>
            </a:r>
            <a:endParaRPr/>
          </a:p>
        </p:txBody>
      </p:sp>
      <p:sp>
        <p:nvSpPr>
          <p:cNvPr id="566" name="Google Shape;566;p62"/>
          <p:cNvSpPr txBox="1"/>
          <p:nvPr/>
        </p:nvSpPr>
        <p:spPr>
          <a:xfrm>
            <a:off x="1839750" y="1681275"/>
            <a:ext cx="85125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rPr lang="en-US">
                <a:solidFill>
                  <a:schemeClr val="dk1"/>
                </a:solidFill>
              </a:rPr>
              <a:t>We used the same agent used for requirement 2, a UCB agent with GP to model the products demand curve</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To adapt it to the slightly non-stationary environment it was equipped with a </a:t>
            </a:r>
            <a:r>
              <a:rPr b="1" lang="en-US">
                <a:solidFill>
                  <a:schemeClr val="dk1"/>
                </a:solidFill>
              </a:rPr>
              <a:t>sliding window </a:t>
            </a:r>
            <a:r>
              <a:rPr lang="en-US">
                <a:solidFill>
                  <a:schemeClr val="dk1"/>
                </a:solidFill>
              </a:rPr>
              <a:t>mechanism:</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During the GP update if the current sample exceeds the sliding window size the oldest sample is removed from the GP</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This mechanism allows the agent to “forget” old samples and adapt to the variability of the environment</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9"/>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73" name="Google Shape;73;p9"/>
          <p:cNvSpPr txBox="1"/>
          <p:nvPr>
            <p:ph type="title"/>
          </p:nvPr>
        </p:nvSpPr>
        <p:spPr>
          <a:xfrm>
            <a:off x="105355" y="90617"/>
            <a:ext cx="8874522"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2: UCB-like with inventory (budget) constraint</a:t>
            </a:r>
            <a:endParaRPr/>
          </a:p>
        </p:txBody>
      </p:sp>
      <p:sp>
        <p:nvSpPr>
          <p:cNvPr id="74" name="Google Shape;74;p9"/>
          <p:cNvSpPr txBox="1"/>
          <p:nvPr/>
        </p:nvSpPr>
        <p:spPr>
          <a:xfrm>
            <a:off x="1384700" y="1144525"/>
            <a:ext cx="9338400" cy="270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•Adds a constraint: limited number of products B.</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•Extends UCB by:</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•Computing </a:t>
            </a:r>
            <a:r>
              <a:rPr b="1" lang="en-US" sz="1800">
                <a:solidFill>
                  <a:schemeClr val="dk1"/>
                </a:solidFill>
              </a:rPr>
              <a:t>UCB for utility</a:t>
            </a:r>
            <a:r>
              <a:rPr lang="en-US" sz="1800">
                <a:solidFill>
                  <a:schemeClr val="dk1"/>
                </a:solidFill>
              </a:rPr>
              <a:t> and </a:t>
            </a:r>
            <a:r>
              <a:rPr b="1" lang="en-US" sz="1800">
                <a:solidFill>
                  <a:schemeClr val="dk1"/>
                </a:solidFill>
              </a:rPr>
              <a:t>LCB for costs</a:t>
            </a:r>
            <a:r>
              <a:rPr lang="en-US" sz="1800">
                <a:solidFill>
                  <a:schemeClr val="dk1"/>
                </a:solidFill>
              </a:rPr>
              <a:t>.</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•Solving a </a:t>
            </a:r>
            <a:r>
              <a:rPr b="1" lang="en-US" sz="1800">
                <a:solidFill>
                  <a:schemeClr val="dk1"/>
                </a:solidFill>
              </a:rPr>
              <a:t>Linear Program (LP)</a:t>
            </a:r>
            <a:r>
              <a:rPr lang="en-US" sz="1800">
                <a:solidFill>
                  <a:schemeClr val="dk1"/>
                </a:solidFill>
              </a:rPr>
              <a:t> to choose a price distribution while respecting budget:</a:t>
            </a:r>
            <a:endParaRPr sz="1800">
              <a:solidFill>
                <a:schemeClr val="dk1"/>
              </a:solidFill>
            </a:endParaRPr>
          </a:p>
          <a:p>
            <a:pPr indent="0" lvl="0" marL="914400" rtl="0" algn="l">
              <a:lnSpc>
                <a:spcPct val="115000"/>
              </a:lnSpc>
              <a:spcBef>
                <a:spcPts val="0"/>
              </a:spcBef>
              <a:spcAft>
                <a:spcPts val="0"/>
              </a:spcAft>
              <a:buNone/>
            </a:pPr>
            <a:r>
              <a:rPr lang="en-US" sz="1100">
                <a:solidFill>
                  <a:schemeClr val="dk1"/>
                </a:solidFill>
              </a:rPr>
              <a:t>  </a:t>
            </a:r>
            <a:r>
              <a:rPr lang="en-US" sz="1900">
                <a:solidFill>
                  <a:schemeClr val="dk1"/>
                </a:solidFill>
              </a:rPr>
              <a:t>max⁡∑_p▒γ(p) ⋅f(p) s.t. ∑_p▒γ(p)c(p) ≤ρ, ∑_p▒γ(p) =1</a:t>
            </a:r>
            <a:endParaRPr sz="1900">
              <a:solidFill>
                <a:schemeClr val="dk1"/>
              </a:solidFill>
            </a:endParaRPr>
          </a:p>
          <a:p>
            <a:pPr indent="0" lvl="0" marL="0" rtl="0" algn="l">
              <a:lnSpc>
                <a:spcPct val="115000"/>
              </a:lnSpc>
              <a:spcBef>
                <a:spcPts val="0"/>
              </a:spcBef>
              <a:spcAft>
                <a:spcPts val="0"/>
              </a:spcAft>
              <a:buNone/>
            </a:pPr>
            <a:r>
              <a:rPr lang="en-US" sz="1800">
                <a:solidFill>
                  <a:schemeClr val="dk1"/>
                </a:solidFill>
              </a:rPr>
              <a:t>•Stops selling once budget is exhausted.</a:t>
            </a:r>
            <a:endParaRPr sz="1800">
              <a:solidFill>
                <a:schemeClr val="dk1"/>
              </a:solidFill>
            </a:endParaRPr>
          </a:p>
        </p:txBody>
      </p:sp>
      <p:sp>
        <p:nvSpPr>
          <p:cNvPr id="75" name="Google Shape;75;p9"/>
          <p:cNvSpPr/>
          <p:nvPr/>
        </p:nvSpPr>
        <p:spPr>
          <a:xfrm>
            <a:off x="1938325" y="3848975"/>
            <a:ext cx="7042500" cy="2372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Seller’s utility: </a:t>
            </a:r>
            <a:r>
              <a:rPr lang="en-US" sz="1600"/>
              <a:t>f_t(p_t) = p_t 1[v_t ≥ p_t]</a:t>
            </a:r>
            <a:endParaRPr sz="1600"/>
          </a:p>
          <a:p>
            <a:pPr indent="-317500" lvl="0" marL="457200" rtl="0" algn="l">
              <a:spcBef>
                <a:spcPts val="0"/>
              </a:spcBef>
              <a:spcAft>
                <a:spcPts val="0"/>
              </a:spcAft>
              <a:buSzPts val="1400"/>
              <a:buChar char="●"/>
            </a:pPr>
            <a:r>
              <a:rPr lang="en-US"/>
              <a:t>Seller’s cost: </a:t>
            </a:r>
            <a:r>
              <a:rPr lang="en-US" sz="1600"/>
              <a:t>c_t(p_t) =</a:t>
            </a:r>
            <a:r>
              <a:rPr lang="en-US"/>
              <a:t> </a:t>
            </a:r>
            <a:r>
              <a:rPr lang="en-US" sz="1600">
                <a:solidFill>
                  <a:schemeClr val="dk1"/>
                </a:solidFill>
              </a:rPr>
              <a:t>1[v_t </a:t>
            </a:r>
            <a:r>
              <a:rPr lang="en-US" sz="1600">
                <a:solidFill>
                  <a:schemeClr val="dk1"/>
                </a:solidFill>
              </a:rPr>
              <a:t>≥ p_t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76" name="Google Shape;76;p9"/>
          <p:cNvPicPr preferRelativeResize="0"/>
          <p:nvPr/>
        </p:nvPicPr>
        <p:blipFill>
          <a:blip r:embed="rId3">
            <a:alphaModFix/>
          </a:blip>
          <a:stretch>
            <a:fillRect/>
          </a:stretch>
        </p:blipFill>
        <p:spPr>
          <a:xfrm>
            <a:off x="2422925" y="4673200"/>
            <a:ext cx="2906375" cy="1396570"/>
          </a:xfrm>
          <a:prstGeom prst="rect">
            <a:avLst/>
          </a:prstGeom>
          <a:noFill/>
          <a:ln>
            <a:noFill/>
          </a:ln>
        </p:spPr>
      </p:pic>
      <p:pic>
        <p:nvPicPr>
          <p:cNvPr id="77" name="Google Shape;77;p9"/>
          <p:cNvPicPr preferRelativeResize="0"/>
          <p:nvPr/>
        </p:nvPicPr>
        <p:blipFill>
          <a:blip r:embed="rId4">
            <a:alphaModFix/>
          </a:blip>
          <a:stretch>
            <a:fillRect/>
          </a:stretch>
        </p:blipFill>
        <p:spPr>
          <a:xfrm>
            <a:off x="5745775" y="4656213"/>
            <a:ext cx="2906375" cy="14305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72" name="Google Shape;572;p63"/>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2: Primal-Dual with modified EXP3.P</a:t>
            </a:r>
            <a:endParaRPr/>
          </a:p>
        </p:txBody>
      </p:sp>
      <p:sp>
        <p:nvSpPr>
          <p:cNvPr id="573" name="Google Shape;573;p63"/>
          <p:cNvSpPr txBox="1"/>
          <p:nvPr/>
        </p:nvSpPr>
        <p:spPr>
          <a:xfrm>
            <a:off x="1839750" y="2151450"/>
            <a:ext cx="85125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rPr lang="en-US">
                <a:solidFill>
                  <a:schemeClr val="dk1"/>
                </a:solidFill>
              </a:rPr>
              <a:t>This is the same primal dual agent used for requirement 4, which used an instance of EXP3.P for each product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Given that the </a:t>
            </a:r>
            <a:r>
              <a:rPr lang="en-US">
                <a:solidFill>
                  <a:schemeClr val="dk1"/>
                </a:solidFill>
              </a:rPr>
              <a:t>environment</a:t>
            </a:r>
            <a:r>
              <a:rPr lang="en-US">
                <a:solidFill>
                  <a:schemeClr val="dk1"/>
                </a:solidFill>
              </a:rPr>
              <a:t> is </a:t>
            </a:r>
            <a:r>
              <a:rPr b="1" lang="en-US">
                <a:solidFill>
                  <a:schemeClr val="dk1"/>
                </a:solidFill>
              </a:rPr>
              <a:t>non-stationary</a:t>
            </a:r>
            <a:r>
              <a:rPr lang="en-US">
                <a:solidFill>
                  <a:schemeClr val="dk1"/>
                </a:solidFill>
              </a:rPr>
              <a:t> we modified the EXP3.P </a:t>
            </a:r>
            <a:r>
              <a:rPr lang="en-US">
                <a:solidFill>
                  <a:schemeClr val="dk1"/>
                </a:solidFill>
              </a:rPr>
              <a:t>algorithm</a:t>
            </a:r>
            <a:r>
              <a:rPr lang="en-US">
                <a:solidFill>
                  <a:schemeClr val="dk1"/>
                </a:solidFill>
              </a:rPr>
              <a:t> by introducing a </a:t>
            </a:r>
            <a:r>
              <a:rPr b="1" lang="en-US">
                <a:solidFill>
                  <a:schemeClr val="dk1"/>
                </a:solidFill>
              </a:rPr>
              <a:t>discount factor</a:t>
            </a:r>
            <a:r>
              <a:rPr lang="en-US">
                <a:solidFill>
                  <a:schemeClr val="dk1"/>
                </a:solidFill>
              </a:rPr>
              <a:t> to discount the weights over time to somehow “forget” the past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For the Dual, we consider a smoothed update for each EXP3.P agent, each updated independently of the others</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4"/>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79" name="Google Shape;579;p64"/>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Baselines</a:t>
            </a:r>
            <a:endParaRPr/>
          </a:p>
        </p:txBody>
      </p:sp>
      <p:sp>
        <p:nvSpPr>
          <p:cNvPr id="580" name="Google Shape;580;p64"/>
          <p:cNvSpPr txBox="1"/>
          <p:nvPr/>
        </p:nvSpPr>
        <p:spPr>
          <a:xfrm>
            <a:off x="1124100" y="1504938"/>
            <a:ext cx="9943800" cy="3848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a:solidFill>
                  <a:schemeClr val="dk1"/>
                </a:solidFill>
              </a:rPr>
              <a:t>We used 2 different baselines for comparison:</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b="1" lang="en-US">
                <a:solidFill>
                  <a:schemeClr val="dk1"/>
                </a:solidFill>
              </a:rPr>
              <a:t>Clairvoyant</a:t>
            </a:r>
            <a:r>
              <a:rPr lang="en-US">
                <a:solidFill>
                  <a:schemeClr val="dk1"/>
                </a:solidFill>
              </a:rPr>
              <a:t>: </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Solves a linear program to compute the profit-maximizing price distribution for N products over K prices, subject to demand and unit constraints.</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Returns the optimal probabilities, expected profit, and expected units used</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b="1" lang="en-US">
                <a:solidFill>
                  <a:schemeClr val="dk1"/>
                </a:solidFill>
              </a:rPr>
              <a:t>Best fixed distribution hind slack</a:t>
            </a:r>
            <a:r>
              <a:rPr lang="en-US">
                <a:solidFill>
                  <a:schemeClr val="dk1"/>
                </a:solidFill>
              </a:rPr>
              <a:t>:</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computes the hindsight-optimal fixed price distribution across all rounds by solving a linear program that maximizes average expected revenue under a global sales constraint</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This is used only with the Primal-Dual.</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86" name="Google Shape;586;p65"/>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CombUCB1 agent</a:t>
            </a:r>
            <a:endParaRPr/>
          </a:p>
        </p:txBody>
      </p:sp>
      <p:sp>
        <p:nvSpPr>
          <p:cNvPr id="587" name="Google Shape;587;p65"/>
          <p:cNvSpPr txBox="1"/>
          <p:nvPr/>
        </p:nvSpPr>
        <p:spPr>
          <a:xfrm>
            <a:off x="1124100" y="1504938"/>
            <a:ext cx="9943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t/>
            </a:r>
            <a:endParaRPr>
              <a:solidFill>
                <a:schemeClr val="dk1"/>
              </a:solidFill>
            </a:endParaRPr>
          </a:p>
        </p:txBody>
      </p:sp>
      <p:pic>
        <p:nvPicPr>
          <p:cNvPr id="588" name="Google Shape;588;p65"/>
          <p:cNvPicPr preferRelativeResize="0"/>
          <p:nvPr/>
        </p:nvPicPr>
        <p:blipFill>
          <a:blip r:embed="rId3">
            <a:alphaModFix/>
          </a:blip>
          <a:stretch>
            <a:fillRect/>
          </a:stretch>
        </p:blipFill>
        <p:spPr>
          <a:xfrm>
            <a:off x="6179575" y="1504950"/>
            <a:ext cx="4834415" cy="3072899"/>
          </a:xfrm>
          <a:prstGeom prst="rect">
            <a:avLst/>
          </a:prstGeom>
          <a:noFill/>
          <a:ln>
            <a:noFill/>
          </a:ln>
        </p:spPr>
      </p:pic>
      <p:pic>
        <p:nvPicPr>
          <p:cNvPr id="589" name="Google Shape;589;p65"/>
          <p:cNvPicPr preferRelativeResize="0"/>
          <p:nvPr/>
        </p:nvPicPr>
        <p:blipFill>
          <a:blip r:embed="rId4">
            <a:alphaModFix/>
          </a:blip>
          <a:stretch>
            <a:fillRect/>
          </a:stretch>
        </p:blipFill>
        <p:spPr>
          <a:xfrm>
            <a:off x="964550" y="1504952"/>
            <a:ext cx="4775375" cy="3072900"/>
          </a:xfrm>
          <a:prstGeom prst="rect">
            <a:avLst/>
          </a:prstGeom>
          <a:noFill/>
          <a:ln>
            <a:noFill/>
          </a:ln>
        </p:spPr>
      </p:pic>
      <p:sp>
        <p:nvSpPr>
          <p:cNvPr id="590" name="Google Shape;590;p65"/>
          <p:cNvSpPr txBox="1"/>
          <p:nvPr/>
        </p:nvSpPr>
        <p:spPr>
          <a:xfrm>
            <a:off x="870650" y="4790900"/>
            <a:ext cx="4834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a:t>
            </a:r>
            <a:r>
              <a:rPr lang="en-US"/>
              <a:t> the environment changes frequently the agent is struggling to achieve a sublinear regret. This is because the environment is almost non-stationary and the CombUCB1 agent is not suited for non-stationary environments.</a:t>
            </a:r>
            <a:endParaRPr/>
          </a:p>
        </p:txBody>
      </p:sp>
      <p:sp>
        <p:nvSpPr>
          <p:cNvPr id="591" name="Google Shape;591;p65"/>
          <p:cNvSpPr txBox="1"/>
          <p:nvPr/>
        </p:nvSpPr>
        <p:spPr>
          <a:xfrm>
            <a:off x="61795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Increasing the number of rounds after which the environment distribution changes the agent is able to achieve </a:t>
            </a:r>
            <a:r>
              <a:rPr b="1" lang="en-US"/>
              <a:t>sublinear regret.</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6"/>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97" name="Google Shape;597;p66"/>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Primal-Dual agent</a:t>
            </a:r>
            <a:endParaRPr/>
          </a:p>
        </p:txBody>
      </p:sp>
      <p:sp>
        <p:nvSpPr>
          <p:cNvPr id="598" name="Google Shape;598;p66"/>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environment changes frequently the primal-dual agent show best performances since it’s specialized for non-stationary environments</a:t>
            </a:r>
            <a:endParaRPr/>
          </a:p>
        </p:txBody>
      </p:sp>
      <p:sp>
        <p:nvSpPr>
          <p:cNvPr id="599" name="Google Shape;599;p66"/>
          <p:cNvSpPr txBox="1"/>
          <p:nvPr/>
        </p:nvSpPr>
        <p:spPr>
          <a:xfrm>
            <a:off x="65923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environment becomes almost stationary the regret is still sublinear but the agent performances are worse.</a:t>
            </a:r>
            <a:endParaRPr b="1"/>
          </a:p>
        </p:txBody>
      </p:sp>
      <p:pic>
        <p:nvPicPr>
          <p:cNvPr id="600" name="Google Shape;600;p66"/>
          <p:cNvPicPr preferRelativeResize="0"/>
          <p:nvPr/>
        </p:nvPicPr>
        <p:blipFill>
          <a:blip r:embed="rId3">
            <a:alphaModFix/>
          </a:blip>
          <a:stretch>
            <a:fillRect/>
          </a:stretch>
        </p:blipFill>
        <p:spPr>
          <a:xfrm>
            <a:off x="6370350" y="1430913"/>
            <a:ext cx="4915475" cy="3120549"/>
          </a:xfrm>
          <a:prstGeom prst="rect">
            <a:avLst/>
          </a:prstGeom>
          <a:noFill/>
          <a:ln>
            <a:noFill/>
          </a:ln>
        </p:spPr>
      </p:pic>
      <p:pic>
        <p:nvPicPr>
          <p:cNvPr id="601" name="Google Shape;601;p66"/>
          <p:cNvPicPr preferRelativeResize="0"/>
          <p:nvPr/>
        </p:nvPicPr>
        <p:blipFill>
          <a:blip r:embed="rId4">
            <a:alphaModFix/>
          </a:blip>
          <a:stretch>
            <a:fillRect/>
          </a:stretch>
        </p:blipFill>
        <p:spPr>
          <a:xfrm>
            <a:off x="870651" y="1430922"/>
            <a:ext cx="4915474" cy="305206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07" name="Google Shape;607;p67"/>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&lt; T</a:t>
            </a:r>
            <a:endParaRPr/>
          </a:p>
        </p:txBody>
      </p:sp>
      <p:sp>
        <p:nvSpPr>
          <p:cNvPr id="608" name="Google Shape;608;p67"/>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With small change intervals the primal dual agent clearly outperform the CombUCB1 which is not effective in </a:t>
            </a:r>
            <a:r>
              <a:rPr lang="en-US"/>
              <a:t>highly non-stationary environments.</a:t>
            </a:r>
            <a:endParaRPr/>
          </a:p>
        </p:txBody>
      </p:sp>
      <p:sp>
        <p:nvSpPr>
          <p:cNvPr id="609" name="Google Shape;609;p67"/>
          <p:cNvSpPr txBox="1"/>
          <p:nvPr/>
        </p:nvSpPr>
        <p:spPr>
          <a:xfrm>
            <a:off x="6592325" y="4790900"/>
            <a:ext cx="48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While with an almost stationary environment the CombUCB1 agent is superior.</a:t>
            </a:r>
            <a:endParaRPr/>
          </a:p>
        </p:txBody>
      </p:sp>
      <p:pic>
        <p:nvPicPr>
          <p:cNvPr id="610" name="Google Shape;610;p67"/>
          <p:cNvPicPr preferRelativeResize="0"/>
          <p:nvPr/>
        </p:nvPicPr>
        <p:blipFill>
          <a:blip r:embed="rId3">
            <a:alphaModFix/>
          </a:blip>
          <a:stretch>
            <a:fillRect/>
          </a:stretch>
        </p:blipFill>
        <p:spPr>
          <a:xfrm>
            <a:off x="832875" y="1430924"/>
            <a:ext cx="5072001" cy="3183726"/>
          </a:xfrm>
          <a:prstGeom prst="rect">
            <a:avLst/>
          </a:prstGeom>
          <a:noFill/>
          <a:ln>
            <a:noFill/>
          </a:ln>
        </p:spPr>
      </p:pic>
      <p:pic>
        <p:nvPicPr>
          <p:cNvPr id="611" name="Google Shape;611;p67"/>
          <p:cNvPicPr preferRelativeResize="0"/>
          <p:nvPr/>
        </p:nvPicPr>
        <p:blipFill>
          <a:blip r:embed="rId4">
            <a:alphaModFix/>
          </a:blip>
          <a:stretch>
            <a:fillRect/>
          </a:stretch>
        </p:blipFill>
        <p:spPr>
          <a:xfrm>
            <a:off x="6592325" y="1483738"/>
            <a:ext cx="4834502" cy="307808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8"/>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17" name="Google Shape;617;p68"/>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 T</a:t>
            </a:r>
            <a:endParaRPr/>
          </a:p>
        </p:txBody>
      </p:sp>
      <p:sp>
        <p:nvSpPr>
          <p:cNvPr id="618" name="Google Shape;618;p68"/>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expected with an </a:t>
            </a:r>
            <a:r>
              <a:rPr lang="en-US"/>
              <a:t>environment</a:t>
            </a:r>
            <a:r>
              <a:rPr lang="en-US"/>
              <a:t> which is almost completely non-stationary the CombUCB1 agent struggle to </a:t>
            </a:r>
            <a:r>
              <a:rPr lang="en-US"/>
              <a:t>achieve</a:t>
            </a:r>
            <a:r>
              <a:rPr lang="en-US"/>
              <a:t> sublinear regret.</a:t>
            </a:r>
            <a:endParaRPr/>
          </a:p>
        </p:txBody>
      </p:sp>
      <p:sp>
        <p:nvSpPr>
          <p:cNvPr id="619" name="Google Shape;619;p68"/>
          <p:cNvSpPr txBox="1"/>
          <p:nvPr/>
        </p:nvSpPr>
        <p:spPr>
          <a:xfrm>
            <a:off x="6592325" y="4790900"/>
            <a:ext cx="483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Decreasing the number of intervals, the primal dual agent show worse </a:t>
            </a:r>
            <a:r>
              <a:rPr lang="en-US"/>
              <a:t>performance as already seen before, while the almost stationary environment let the CombUCB1 agent outperform the primal dual one.</a:t>
            </a:r>
            <a:endParaRPr b="1"/>
          </a:p>
        </p:txBody>
      </p:sp>
      <p:pic>
        <p:nvPicPr>
          <p:cNvPr id="620" name="Google Shape;620;p68"/>
          <p:cNvPicPr preferRelativeResize="0"/>
          <p:nvPr/>
        </p:nvPicPr>
        <p:blipFill>
          <a:blip r:embed="rId3">
            <a:alphaModFix/>
          </a:blip>
          <a:stretch>
            <a:fillRect/>
          </a:stretch>
        </p:blipFill>
        <p:spPr>
          <a:xfrm>
            <a:off x="991612" y="1537014"/>
            <a:ext cx="4754526" cy="2971550"/>
          </a:xfrm>
          <a:prstGeom prst="rect">
            <a:avLst/>
          </a:prstGeom>
          <a:noFill/>
          <a:ln>
            <a:noFill/>
          </a:ln>
        </p:spPr>
      </p:pic>
      <p:pic>
        <p:nvPicPr>
          <p:cNvPr id="621" name="Google Shape;621;p68"/>
          <p:cNvPicPr preferRelativeResize="0"/>
          <p:nvPr/>
        </p:nvPicPr>
        <p:blipFill>
          <a:blip r:embed="rId4">
            <a:alphaModFix/>
          </a:blip>
          <a:stretch>
            <a:fillRect/>
          </a:stretch>
        </p:blipFill>
        <p:spPr>
          <a:xfrm>
            <a:off x="6592325" y="1537025"/>
            <a:ext cx="4478426" cy="2876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9"/>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27" name="Google Shape;627;p69"/>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&gt; T</a:t>
            </a:r>
            <a:endParaRPr/>
          </a:p>
        </p:txBody>
      </p:sp>
      <p:sp>
        <p:nvSpPr>
          <p:cNvPr id="628" name="Google Shape;628;p69"/>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Increasing budget make the primal dual agent being outperformed by the CombUCB1 even in almost non-stationary </a:t>
            </a:r>
            <a:r>
              <a:rPr lang="en-US"/>
              <a:t>environment.</a:t>
            </a:r>
            <a:endParaRPr/>
          </a:p>
        </p:txBody>
      </p:sp>
      <p:sp>
        <p:nvSpPr>
          <p:cNvPr id="629" name="Google Shape;629;p69"/>
          <p:cNvSpPr txBox="1"/>
          <p:nvPr/>
        </p:nvSpPr>
        <p:spPr>
          <a:xfrm>
            <a:off x="6592325" y="4683200"/>
            <a:ext cx="48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expected the CombUCB1 agent thrive with almost stationary environment also when B &gt; T.</a:t>
            </a:r>
            <a:endParaRPr b="1"/>
          </a:p>
        </p:txBody>
      </p:sp>
      <p:pic>
        <p:nvPicPr>
          <p:cNvPr id="630" name="Google Shape;630;p69"/>
          <p:cNvPicPr preferRelativeResize="0"/>
          <p:nvPr/>
        </p:nvPicPr>
        <p:blipFill>
          <a:blip r:embed="rId3">
            <a:alphaModFix/>
          </a:blip>
          <a:stretch>
            <a:fillRect/>
          </a:stretch>
        </p:blipFill>
        <p:spPr>
          <a:xfrm>
            <a:off x="951622" y="1537025"/>
            <a:ext cx="4491979" cy="2876350"/>
          </a:xfrm>
          <a:prstGeom prst="rect">
            <a:avLst/>
          </a:prstGeom>
          <a:noFill/>
          <a:ln>
            <a:noFill/>
          </a:ln>
        </p:spPr>
      </p:pic>
      <p:pic>
        <p:nvPicPr>
          <p:cNvPr id="631" name="Google Shape;631;p69"/>
          <p:cNvPicPr preferRelativeResize="0"/>
          <p:nvPr/>
        </p:nvPicPr>
        <p:blipFill>
          <a:blip r:embed="rId4">
            <a:alphaModFix/>
          </a:blip>
          <a:stretch>
            <a:fillRect/>
          </a:stretch>
        </p:blipFill>
        <p:spPr>
          <a:xfrm>
            <a:off x="6592333" y="1537025"/>
            <a:ext cx="4500268" cy="28763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638" name="Google Shape;638;p7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Conclusions</a:t>
            </a:r>
            <a:endParaRPr/>
          </a:p>
        </p:txBody>
      </p:sp>
      <p:sp>
        <p:nvSpPr>
          <p:cNvPr id="639" name="Google Shape;639;p70"/>
          <p:cNvSpPr txBox="1"/>
          <p:nvPr/>
        </p:nvSpPr>
        <p:spPr>
          <a:xfrm>
            <a:off x="590725" y="987600"/>
            <a:ext cx="10153200" cy="515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t>Requirement 1:</a:t>
            </a:r>
            <a:endParaRPr/>
          </a:p>
          <a:p>
            <a:pPr indent="-317500" lvl="0" marL="457200" rtl="0" algn="l">
              <a:lnSpc>
                <a:spcPct val="150000"/>
              </a:lnSpc>
              <a:spcBef>
                <a:spcPts val="0"/>
              </a:spcBef>
              <a:spcAft>
                <a:spcPts val="0"/>
              </a:spcAft>
              <a:buSzPts val="1400"/>
              <a:buChar char="●"/>
            </a:pPr>
            <a:r>
              <a:rPr lang="en-US"/>
              <a:t>UCB1 no budget constraint  –&gt; sublinear regret</a:t>
            </a:r>
            <a:endParaRPr/>
          </a:p>
          <a:p>
            <a:pPr indent="-317500" lvl="0" marL="457200" rtl="0" algn="l">
              <a:lnSpc>
                <a:spcPct val="150000"/>
              </a:lnSpc>
              <a:spcBef>
                <a:spcPts val="0"/>
              </a:spcBef>
              <a:spcAft>
                <a:spcPts val="0"/>
              </a:spcAft>
              <a:buSzPts val="1400"/>
              <a:buChar char="●"/>
            </a:pPr>
            <a:r>
              <a:rPr lang="en-US"/>
              <a:t>UCB1 with budget constraint  –&gt; sublinear regret</a:t>
            </a:r>
            <a:endParaRPr/>
          </a:p>
          <a:p>
            <a:pPr indent="0" lvl="0" marL="0" rtl="0" algn="l">
              <a:lnSpc>
                <a:spcPct val="150000"/>
              </a:lnSpc>
              <a:spcBef>
                <a:spcPts val="0"/>
              </a:spcBef>
              <a:spcAft>
                <a:spcPts val="0"/>
              </a:spcAft>
              <a:buNone/>
            </a:pPr>
            <a:r>
              <a:rPr lang="en-US"/>
              <a:t>Requirement 2:</a:t>
            </a:r>
            <a:endParaRPr/>
          </a:p>
          <a:p>
            <a:pPr indent="-317500" lvl="0" marL="457200" rtl="0" algn="l">
              <a:lnSpc>
                <a:spcPct val="150000"/>
              </a:lnSpc>
              <a:spcBef>
                <a:spcPts val="0"/>
              </a:spcBef>
              <a:spcAft>
                <a:spcPts val="0"/>
              </a:spcAft>
              <a:buSzPts val="1400"/>
              <a:buChar char="●"/>
            </a:pPr>
            <a:r>
              <a:rPr lang="en-US"/>
              <a:t>Combinatorial UCB (with GP)  –&gt; sublinear regret    </a:t>
            </a:r>
            <a:endParaRPr/>
          </a:p>
          <a:p>
            <a:pPr indent="0" lvl="0" marL="0" rtl="0" algn="l">
              <a:lnSpc>
                <a:spcPct val="150000"/>
              </a:lnSpc>
              <a:spcBef>
                <a:spcPts val="0"/>
              </a:spcBef>
              <a:spcAft>
                <a:spcPts val="0"/>
              </a:spcAft>
              <a:buNone/>
            </a:pPr>
            <a:r>
              <a:rPr lang="en-US"/>
              <a:t>Requirement 3:</a:t>
            </a:r>
            <a:endParaRPr/>
          </a:p>
          <a:p>
            <a:pPr indent="-317500" lvl="0" marL="457200" rtl="0" algn="l">
              <a:lnSpc>
                <a:spcPct val="150000"/>
              </a:lnSpc>
              <a:spcBef>
                <a:spcPts val="0"/>
              </a:spcBef>
              <a:spcAft>
                <a:spcPts val="0"/>
              </a:spcAft>
              <a:buSzPts val="1400"/>
              <a:buChar char="●"/>
            </a:pPr>
            <a:r>
              <a:rPr lang="en-US"/>
              <a:t>Primal-Dual (EXP3.P) single product  –&gt; sublinear regret</a:t>
            </a:r>
            <a:endParaRPr/>
          </a:p>
          <a:p>
            <a:pPr indent="0" lvl="0" marL="0" rtl="0" algn="l">
              <a:lnSpc>
                <a:spcPct val="150000"/>
              </a:lnSpc>
              <a:spcBef>
                <a:spcPts val="0"/>
              </a:spcBef>
              <a:spcAft>
                <a:spcPts val="0"/>
              </a:spcAft>
              <a:buNone/>
            </a:pPr>
            <a:r>
              <a:rPr lang="en-US"/>
              <a:t>Requirement 4:</a:t>
            </a:r>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Primal-Dual (EXP3.P) multiple products  –&gt; sublinear regret</a:t>
            </a:r>
            <a:endParaRPr>
              <a:solidFill>
                <a:schemeClr val="dk1"/>
              </a:solidFill>
            </a:endParaRPr>
          </a:p>
          <a:p>
            <a:pPr indent="0" lvl="0" marL="0" rtl="0" algn="l">
              <a:lnSpc>
                <a:spcPct val="150000"/>
              </a:lnSpc>
              <a:spcBef>
                <a:spcPts val="0"/>
              </a:spcBef>
              <a:spcAft>
                <a:spcPts val="0"/>
              </a:spcAft>
              <a:buNone/>
            </a:pPr>
            <a:r>
              <a:rPr lang="en-US"/>
              <a:t>Requirement 5:</a:t>
            </a:r>
            <a:endParaRPr/>
          </a:p>
          <a:p>
            <a:pPr indent="-317500" lvl="0" marL="457200" rtl="0" algn="l">
              <a:lnSpc>
                <a:spcPct val="150000"/>
              </a:lnSpc>
              <a:spcBef>
                <a:spcPts val="0"/>
              </a:spcBef>
              <a:spcAft>
                <a:spcPts val="0"/>
              </a:spcAft>
              <a:buSzPts val="1400"/>
              <a:buChar char="●"/>
            </a:pPr>
            <a:r>
              <a:rPr lang="en-US"/>
              <a:t>Combinatorial UCB (with GP and SW)  </a:t>
            </a:r>
            <a:r>
              <a:rPr lang="en-US">
                <a:solidFill>
                  <a:schemeClr val="dk1"/>
                </a:solidFill>
              </a:rPr>
              <a:t>–&gt; sublinear regret</a:t>
            </a:r>
            <a:endParaRPr>
              <a:solidFill>
                <a:schemeClr val="dk1"/>
              </a:solidFill>
            </a:endParaRPr>
          </a:p>
          <a:p>
            <a:pPr indent="-317500" lvl="0" marL="457200" rtl="0" algn="l">
              <a:lnSpc>
                <a:spcPct val="150000"/>
              </a:lnSpc>
              <a:spcBef>
                <a:spcPts val="0"/>
              </a:spcBef>
              <a:spcAft>
                <a:spcPts val="0"/>
              </a:spcAft>
              <a:buSzPts val="1400"/>
              <a:buChar char="●"/>
            </a:pPr>
            <a:r>
              <a:rPr lang="en-US">
                <a:solidFill>
                  <a:schemeClr val="dk1"/>
                </a:solidFill>
              </a:rPr>
              <a:t>Comparison between Combinatorial UCB (with GP and SW) and Primal-Dual  –&gt; coherent results</a:t>
            </a:r>
            <a:endParaRPr>
              <a:solidFill>
                <a:schemeClr val="dk1"/>
              </a:solidFill>
            </a:endParaRPr>
          </a:p>
          <a:p>
            <a:pPr indent="0" lvl="0" marL="0" rtl="0" algn="l">
              <a:lnSpc>
                <a:spcPct val="150000"/>
              </a:lnSpc>
              <a:spcBef>
                <a:spcPts val="0"/>
              </a:spcBef>
              <a:spcAft>
                <a:spcPts val="0"/>
              </a:spcAft>
              <a:buNone/>
            </a:pPr>
            <a:r>
              <a:rPr b="1" lang="en-US">
                <a:solidFill>
                  <a:schemeClr val="dk1"/>
                </a:solidFill>
              </a:rPr>
              <a:t>Further improvements</a:t>
            </a:r>
            <a:r>
              <a:rPr lang="en-US">
                <a:solidFill>
                  <a:schemeClr val="dk1"/>
                </a:solidFill>
              </a:rPr>
              <a:t>:</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Create new environments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Test each algorithm under different conditions (limit cases, new environments, different parameters,…)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Further optimize each algorithms by hyperparameters tuning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0"/>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83" name="Google Shape;83;p10"/>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Baseline (Clairvoyant)</a:t>
            </a:r>
            <a:endParaRPr/>
          </a:p>
        </p:txBody>
      </p:sp>
      <p:sp>
        <p:nvSpPr>
          <p:cNvPr id="84" name="Google Shape;84;p10"/>
          <p:cNvSpPr txBox="1"/>
          <p:nvPr/>
        </p:nvSpPr>
        <p:spPr>
          <a:xfrm>
            <a:off x="761135" y="1416537"/>
            <a:ext cx="10363200" cy="12006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Knows the </a:t>
            </a:r>
            <a:r>
              <a:rPr b="1" lang="en-US" sz="1800">
                <a:solidFill>
                  <a:schemeClr val="dk1"/>
                </a:solidFill>
                <a:latin typeface="Calibri"/>
                <a:ea typeface="Calibri"/>
                <a:cs typeface="Calibri"/>
                <a:sym typeface="Calibri"/>
              </a:rPr>
              <a:t>true distribution of valuations</a:t>
            </a:r>
            <a:r>
              <a:rPr lang="en-US" sz="1800">
                <a:solidFill>
                  <a:schemeClr val="dk1"/>
                </a:solidFill>
                <a:latin typeface="Calibri"/>
                <a:ea typeface="Calibri"/>
                <a:cs typeface="Calibri"/>
                <a:sym typeface="Calibri"/>
              </a:rPr>
              <a:t>.</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Chooses the price (or mix of prices) that </a:t>
            </a:r>
            <a:r>
              <a:rPr b="1" lang="en-US" sz="1800">
                <a:solidFill>
                  <a:schemeClr val="dk1"/>
                </a:solidFill>
                <a:latin typeface="Calibri"/>
                <a:ea typeface="Calibri"/>
                <a:cs typeface="Calibri"/>
                <a:sym typeface="Calibri"/>
              </a:rPr>
              <a:t>maximizes expected profit</a:t>
            </a:r>
            <a:r>
              <a:rPr lang="en-US" sz="1800">
                <a:solidFill>
                  <a:schemeClr val="dk1"/>
                </a:solidFill>
                <a:latin typeface="Calibri"/>
                <a:ea typeface="Calibri"/>
                <a:cs typeface="Calibri"/>
                <a:sym typeface="Calibri"/>
              </a:rPr>
              <a:t> under budget constraints.</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Computed by solving an LP.</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Serves as the </a:t>
            </a:r>
            <a:r>
              <a:rPr b="1" lang="en-US" sz="1800">
                <a:solidFill>
                  <a:schemeClr val="dk1"/>
                </a:solidFill>
                <a:latin typeface="Calibri"/>
                <a:ea typeface="Calibri"/>
                <a:cs typeface="Calibri"/>
                <a:sym typeface="Calibri"/>
              </a:rPr>
              <a:t>upper bound</a:t>
            </a:r>
            <a:r>
              <a:rPr lang="en-US" sz="1800">
                <a:solidFill>
                  <a:schemeClr val="dk1"/>
                </a:solidFill>
                <a:latin typeface="Calibri"/>
                <a:ea typeface="Calibri"/>
                <a:cs typeface="Calibri"/>
                <a:sym typeface="Calibri"/>
              </a:rPr>
              <a:t> against which we compare regret.</a:t>
            </a:r>
            <a:endParaRPr/>
          </a:p>
        </p:txBody>
      </p:sp>
      <p:sp>
        <p:nvSpPr>
          <p:cNvPr id="85" name="Google Shape;85;p10"/>
          <p:cNvSpPr txBox="1"/>
          <p:nvPr/>
        </p:nvSpPr>
        <p:spPr>
          <a:xfrm>
            <a:off x="1130800" y="4827375"/>
            <a:ext cx="19662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N.B.: cost is {0,1} </a:t>
            </a:r>
            <a:endParaRPr/>
          </a:p>
        </p:txBody>
      </p:sp>
      <p:pic>
        <p:nvPicPr>
          <p:cNvPr id="86" name="Google Shape;86;p10"/>
          <p:cNvPicPr preferRelativeResize="0"/>
          <p:nvPr/>
        </p:nvPicPr>
        <p:blipFill>
          <a:blip r:embed="rId3">
            <a:alphaModFix/>
          </a:blip>
          <a:stretch>
            <a:fillRect/>
          </a:stretch>
        </p:blipFill>
        <p:spPr>
          <a:xfrm>
            <a:off x="761125" y="2807862"/>
            <a:ext cx="4105275"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1"/>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92" name="Google Shape;92;p11"/>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93" name="Google Shape;93;p11"/>
          <p:cNvSpPr txBox="1"/>
          <p:nvPr/>
        </p:nvSpPr>
        <p:spPr>
          <a:xfrm>
            <a:off x="490903" y="4691519"/>
            <a:ext cx="56988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	Truncated Normal Distribution</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Cumulative </a:t>
            </a:r>
            <a:r>
              <a:rPr b="1" lang="en-US" sz="1800">
                <a:solidFill>
                  <a:schemeClr val="dk1"/>
                </a:solidFill>
                <a:latin typeface="Calibri"/>
                <a:ea typeface="Calibri"/>
                <a:cs typeface="Calibri"/>
                <a:sym typeface="Calibri"/>
              </a:rPr>
              <a:t>Regret</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grows sublinearly → UCB1 converges.</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Number of Pulls</a:t>
            </a:r>
            <a:r>
              <a:rPr lang="en-US" sz="1800">
                <a:solidFill>
                  <a:schemeClr val="dk1"/>
                </a:solidFill>
                <a:latin typeface="Calibri"/>
                <a:ea typeface="Calibri"/>
                <a:cs typeface="Calibri"/>
                <a:sym typeface="Calibri"/>
              </a:rPr>
              <a:t>: most mass on the optimal price, with some exploration.</a:t>
            </a:r>
            <a:endParaRPr/>
          </a:p>
        </p:txBody>
      </p:sp>
      <p:sp>
        <p:nvSpPr>
          <p:cNvPr id="94" name="Google Shape;94;p11"/>
          <p:cNvSpPr txBox="1"/>
          <p:nvPr/>
        </p:nvSpPr>
        <p:spPr>
          <a:xfrm>
            <a:off x="6189785" y="4630361"/>
            <a:ext cx="5744308"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Uniform Distribution</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but noisier.</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Pulls</a:t>
            </a:r>
            <a:r>
              <a:rPr lang="en-US" sz="1800">
                <a:solidFill>
                  <a:schemeClr val="dk1"/>
                </a:solidFill>
                <a:latin typeface="Calibri"/>
                <a:ea typeface="Calibri"/>
                <a:cs typeface="Calibri"/>
                <a:sym typeface="Calibri"/>
              </a:rPr>
              <a:t>: spread across several prices → higher exploration due to uncertainty.</a:t>
            </a:r>
            <a:endParaRPr/>
          </a:p>
        </p:txBody>
      </p:sp>
      <p:pic>
        <p:nvPicPr>
          <p:cNvPr id="95" name="Google Shape;95;p11"/>
          <p:cNvPicPr preferRelativeResize="0"/>
          <p:nvPr/>
        </p:nvPicPr>
        <p:blipFill rotWithShape="1">
          <a:blip r:embed="rId3">
            <a:alphaModFix/>
          </a:blip>
          <a:srcRect b="0" l="0" r="0" t="0"/>
          <a:stretch/>
        </p:blipFill>
        <p:spPr>
          <a:xfrm>
            <a:off x="1467949" y="1582616"/>
            <a:ext cx="3148012" cy="2594829"/>
          </a:xfrm>
          <a:prstGeom prst="rect">
            <a:avLst/>
          </a:prstGeom>
          <a:noFill/>
          <a:ln>
            <a:noFill/>
          </a:ln>
        </p:spPr>
      </p:pic>
      <p:pic>
        <p:nvPicPr>
          <p:cNvPr id="96" name="Google Shape;96;p11"/>
          <p:cNvPicPr preferRelativeResize="0"/>
          <p:nvPr/>
        </p:nvPicPr>
        <p:blipFill rotWithShape="1">
          <a:blip r:embed="rId4">
            <a:alphaModFix/>
          </a:blip>
          <a:srcRect b="0" l="0" r="0" t="0"/>
          <a:stretch/>
        </p:blipFill>
        <p:spPr>
          <a:xfrm>
            <a:off x="6746631" y="1582616"/>
            <a:ext cx="3148012" cy="2594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02" name="Google Shape;102;p12"/>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103" name="Google Shape;103;p12"/>
          <p:cNvSpPr txBox="1"/>
          <p:nvPr/>
        </p:nvSpPr>
        <p:spPr>
          <a:xfrm>
            <a:off x="490903" y="4691519"/>
            <a:ext cx="5698882"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Beta Distribution</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is lower (since mean valuation is low).</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Agent converges well: pulls mostly the optimal lower prices.</a:t>
            </a:r>
            <a:endParaRPr/>
          </a:p>
        </p:txBody>
      </p:sp>
      <p:sp>
        <p:nvSpPr>
          <p:cNvPr id="104" name="Google Shape;104;p12"/>
          <p:cNvSpPr txBox="1"/>
          <p:nvPr/>
        </p:nvSpPr>
        <p:spPr>
          <a:xfrm>
            <a:off x="6189785" y="4630361"/>
            <a:ext cx="57443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	Truncated Exponential</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shifts higher compared to Beta.</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Again, UCB1 identifies the best price and regret stays sublinear.</a:t>
            </a:r>
            <a:endParaRPr/>
          </a:p>
        </p:txBody>
      </p:sp>
      <p:pic>
        <p:nvPicPr>
          <p:cNvPr id="105" name="Google Shape;105;p12"/>
          <p:cNvPicPr preferRelativeResize="0"/>
          <p:nvPr/>
        </p:nvPicPr>
        <p:blipFill rotWithShape="1">
          <a:blip r:embed="rId3">
            <a:alphaModFix/>
          </a:blip>
          <a:srcRect b="0" l="0" r="0" t="0"/>
          <a:stretch/>
        </p:blipFill>
        <p:spPr>
          <a:xfrm>
            <a:off x="797169" y="1576754"/>
            <a:ext cx="3631570" cy="2993414"/>
          </a:xfrm>
          <a:prstGeom prst="rect">
            <a:avLst/>
          </a:prstGeom>
          <a:noFill/>
          <a:ln>
            <a:noFill/>
          </a:ln>
        </p:spPr>
      </p:pic>
      <p:pic>
        <p:nvPicPr>
          <p:cNvPr id="106" name="Google Shape;106;p12"/>
          <p:cNvPicPr preferRelativeResize="0"/>
          <p:nvPr/>
        </p:nvPicPr>
        <p:blipFill rotWithShape="1">
          <a:blip r:embed="rId4">
            <a:alphaModFix/>
          </a:blip>
          <a:srcRect b="0" l="0" r="0" t="0"/>
          <a:stretch/>
        </p:blipFill>
        <p:spPr>
          <a:xfrm>
            <a:off x="6406314" y="1575789"/>
            <a:ext cx="3631570" cy="29934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